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350" r:id="rId2"/>
    <p:sldId id="344" r:id="rId3"/>
    <p:sldId id="345" r:id="rId4"/>
    <p:sldId id="346" r:id="rId5"/>
    <p:sldId id="347" r:id="rId6"/>
    <p:sldId id="318" r:id="rId7"/>
    <p:sldId id="260" r:id="rId8"/>
    <p:sldId id="262" r:id="rId9"/>
    <p:sldId id="263" r:id="rId10"/>
    <p:sldId id="289" r:id="rId11"/>
    <p:sldId id="265" r:id="rId12"/>
    <p:sldId id="353" r:id="rId13"/>
    <p:sldId id="267" r:id="rId14"/>
    <p:sldId id="354" r:id="rId15"/>
    <p:sldId id="304" r:id="rId16"/>
    <p:sldId id="324" r:id="rId17"/>
    <p:sldId id="325" r:id="rId18"/>
    <p:sldId id="311" r:id="rId19"/>
    <p:sldId id="291" r:id="rId20"/>
    <p:sldId id="292" r:id="rId21"/>
    <p:sldId id="321" r:id="rId22"/>
    <p:sldId id="270" r:id="rId23"/>
    <p:sldId id="316" r:id="rId24"/>
    <p:sldId id="271" r:id="rId25"/>
    <p:sldId id="317" r:id="rId26"/>
    <p:sldId id="294" r:id="rId27"/>
    <p:sldId id="310" r:id="rId28"/>
    <p:sldId id="332" r:id="rId29"/>
    <p:sldId id="283" r:id="rId30"/>
    <p:sldId id="295" r:id="rId31"/>
    <p:sldId id="305" r:id="rId32"/>
    <p:sldId id="312" r:id="rId33"/>
    <p:sldId id="313" r:id="rId34"/>
    <p:sldId id="296" r:id="rId35"/>
    <p:sldId id="302" r:id="rId36"/>
    <p:sldId id="285" r:id="rId37"/>
    <p:sldId id="297" r:id="rId38"/>
    <p:sldId id="308" r:id="rId39"/>
    <p:sldId id="309" r:id="rId40"/>
    <p:sldId id="269" r:id="rId41"/>
    <p:sldId id="298" r:id="rId42"/>
    <p:sldId id="299" r:id="rId43"/>
    <p:sldId id="300" r:id="rId44"/>
    <p:sldId id="276" r:id="rId45"/>
    <p:sldId id="272" r:id="rId46"/>
    <p:sldId id="275" r:id="rId47"/>
    <p:sldId id="307" r:id="rId48"/>
    <p:sldId id="273" r:id="rId49"/>
    <p:sldId id="306" r:id="rId50"/>
    <p:sldId id="315" r:id="rId51"/>
    <p:sldId id="314" r:id="rId52"/>
    <p:sldId id="274" r:id="rId53"/>
    <p:sldId id="277" r:id="rId54"/>
    <p:sldId id="322" r:id="rId55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4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2298" y="966"/>
      </p:cViewPr>
      <p:guideLst>
        <p:guide orient="horz" pos="2160"/>
        <p:guide pos="31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313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4CA2E106-7D33-4F8B-B1CA-9120BABEE232}" type="datetimeFigureOut">
              <a:rPr lang="de-DE" smtClean="0"/>
              <a:t>06.02.2015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8BECC47E-63EC-413C-85EB-59B3D21ECF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5034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977E7BE0-6594-43BF-BF02-0CA036CCD541}" type="datetimeFigureOut">
              <a:rPr lang="de-DE" smtClean="0"/>
              <a:t>06.02.2015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13C143CA-A4FD-477F-8E55-16FD9C96AD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5195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700">
                <a:solidFill>
                  <a:schemeClr val="tx1"/>
                </a:solidFill>
                <a:latin typeface="Verdana" pitchFamily="34" charset="0"/>
              </a:defRPr>
            </a:lvl1pPr>
            <a:lvl2pPr marL="769919" indent="-296123" eaLnBrk="0" hangingPunct="0">
              <a:defRPr sz="3700">
                <a:solidFill>
                  <a:schemeClr val="tx1"/>
                </a:solidFill>
                <a:latin typeface="Verdana" pitchFamily="34" charset="0"/>
              </a:defRPr>
            </a:lvl2pPr>
            <a:lvl3pPr marL="1184491" indent="-236898" eaLnBrk="0" hangingPunct="0">
              <a:defRPr sz="3700">
                <a:solidFill>
                  <a:schemeClr val="tx1"/>
                </a:solidFill>
                <a:latin typeface="Verdana" pitchFamily="34" charset="0"/>
              </a:defRPr>
            </a:lvl3pPr>
            <a:lvl4pPr marL="1658287" indent="-236898" eaLnBrk="0" hangingPunct="0">
              <a:defRPr sz="3700">
                <a:solidFill>
                  <a:schemeClr val="tx1"/>
                </a:solidFill>
                <a:latin typeface="Verdana" pitchFamily="34" charset="0"/>
              </a:defRPr>
            </a:lvl4pPr>
            <a:lvl5pPr marL="2132084" indent="-236898" eaLnBrk="0" hangingPunct="0">
              <a:defRPr sz="3700">
                <a:solidFill>
                  <a:schemeClr val="tx1"/>
                </a:solidFill>
                <a:latin typeface="Verdana" pitchFamily="34" charset="0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Verdana" pitchFamily="34" charset="0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Verdana" pitchFamily="34" charset="0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Verdana" pitchFamily="34" charset="0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A1453EA-729A-4FBA-8F19-F2051D2CC80A}" type="slidenum">
              <a:rPr lang="de-AT" altLang="de-DE" sz="1200">
                <a:latin typeface="Times New Roman" pitchFamily="18" charset="0"/>
              </a:rPr>
              <a:pPr eaLnBrk="1" hangingPunct="1"/>
              <a:t>1</a:t>
            </a:fld>
            <a:endParaRPr lang="de-AT" altLang="de-DE" sz="120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29516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143CA-A4FD-477F-8E55-16FD9C96ADE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21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-108520" y="-99392"/>
            <a:ext cx="864096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5"/>
            <a:ext cx="6696744" cy="62122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584" y="1916832"/>
            <a:ext cx="7556376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3648" y="364502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108520" y="6212324"/>
            <a:ext cx="7164000" cy="648000"/>
          </a:xfrm>
          <a:prstGeom prst="rect">
            <a:avLst/>
          </a:prstGeom>
          <a:solidFill>
            <a:srgbClr val="C00000"/>
          </a:solidFill>
        </p:spPr>
        <p:txBody>
          <a:bodyPr wrap="square" lIns="252000" rtlCol="0" anchor="ctr" anchorCtr="0">
            <a:no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www.ooelfv.at</a:t>
            </a:r>
            <a:endParaRPr lang="de-DE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2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70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2276872"/>
            <a:ext cx="7772400" cy="223224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71600" y="40466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920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87624" y="1600200"/>
            <a:ext cx="3600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04048" y="1600200"/>
            <a:ext cx="368275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7105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06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1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87624" y="1600200"/>
            <a:ext cx="74991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706" y="6312935"/>
            <a:ext cx="1450068" cy="44677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16200000">
            <a:off x="-3069000" y="3060000"/>
            <a:ext cx="6867000" cy="729000"/>
          </a:xfrm>
          <a:prstGeom prst="rect">
            <a:avLst/>
          </a:prstGeom>
          <a:solidFill>
            <a:srgbClr val="C00000"/>
          </a:solidFill>
        </p:spPr>
        <p:txBody>
          <a:bodyPr wrap="square" lIns="180000" rtlCol="0" anchor="ctr" anchorCtr="0">
            <a:noAutofit/>
          </a:bodyPr>
          <a:lstStyle/>
          <a:p>
            <a:r>
              <a:rPr lang="de-DE" sz="24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KDT-W 2015  –  Wärmebildkamera</a:t>
            </a:r>
            <a:endParaRPr lang="de-DE" sz="2400" b="1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CF412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795463" y="514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5" name="Titel 3"/>
          <p:cNvSpPr>
            <a:spLocks noGrp="1"/>
          </p:cNvSpPr>
          <p:nvPr>
            <p:ph type="ctrTitle"/>
          </p:nvPr>
        </p:nvSpPr>
        <p:spPr>
          <a:xfrm>
            <a:off x="-108520" y="1117179"/>
            <a:ext cx="9252520" cy="1470025"/>
          </a:xfrm>
        </p:spPr>
        <p:txBody>
          <a:bodyPr/>
          <a:lstStyle/>
          <a:p>
            <a:r>
              <a:rPr lang="de-AT" sz="7200" dirty="0" smtClean="0"/>
              <a:t>Wärmebildkamera</a:t>
            </a:r>
            <a:endParaRPr lang="de-AT" sz="7200" dirty="0"/>
          </a:p>
        </p:txBody>
      </p:sp>
      <p:sp>
        <p:nvSpPr>
          <p:cNvPr id="6" name="Untertitel 4"/>
          <p:cNvSpPr>
            <a:spLocks noGrp="1"/>
          </p:cNvSpPr>
          <p:nvPr>
            <p:ph type="subTitle" idx="1"/>
          </p:nvPr>
        </p:nvSpPr>
        <p:spPr>
          <a:xfrm>
            <a:off x="-108520" y="2780928"/>
            <a:ext cx="9252520" cy="2952328"/>
          </a:xfrm>
        </p:spPr>
        <p:txBody>
          <a:bodyPr>
            <a:normAutofit/>
          </a:bodyPr>
          <a:lstStyle/>
          <a:p>
            <a:r>
              <a:rPr lang="de-AT" dirty="0" smtClean="0"/>
              <a:t>1. Projekt Wärmebildkamera OÖLFV</a:t>
            </a:r>
          </a:p>
          <a:p>
            <a:endParaRPr lang="de-AT" sz="1000" dirty="0" smtClean="0"/>
          </a:p>
          <a:p>
            <a:r>
              <a:rPr lang="de-AT" dirty="0" smtClean="0"/>
              <a:t>2. Grundlagen, Einsatzmöglichkeiten</a:t>
            </a:r>
          </a:p>
          <a:p>
            <a:endParaRPr lang="de-AT" dirty="0"/>
          </a:p>
          <a:p>
            <a:r>
              <a:rPr lang="de-AT" dirty="0" smtClean="0"/>
              <a:t>KDT-W Lehrgang 2015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896521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Funktionsprinzip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725588" y="1351009"/>
            <a:ext cx="8354340" cy="4814295"/>
            <a:chOff x="725588" y="1351009"/>
            <a:chExt cx="8354340" cy="4814295"/>
          </a:xfrm>
        </p:grpSpPr>
        <p:cxnSp>
          <p:nvCxnSpPr>
            <p:cNvPr id="91" name="Gerader Verbinder 90"/>
            <p:cNvCxnSpPr/>
            <p:nvPr/>
          </p:nvCxnSpPr>
          <p:spPr>
            <a:xfrm>
              <a:off x="4473901" y="3193159"/>
              <a:ext cx="367284" cy="48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>
              <a:off x="4617543" y="4027105"/>
              <a:ext cx="0" cy="458593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 flipH="1">
              <a:off x="6861016" y="3995127"/>
              <a:ext cx="0" cy="490571"/>
            </a:xfrm>
            <a:prstGeom prst="straightConnector1">
              <a:avLst/>
            </a:prstGeom>
            <a:ln w="34925">
              <a:solidFill>
                <a:srgbClr val="CF4128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r Verbinder 92"/>
            <p:cNvCxnSpPr/>
            <p:nvPr/>
          </p:nvCxnSpPr>
          <p:spPr>
            <a:xfrm flipV="1">
              <a:off x="6349684" y="3199013"/>
              <a:ext cx="581823" cy="7445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1630799" y="2509131"/>
              <a:ext cx="720080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639172" y="2310838"/>
              <a:ext cx="2440756" cy="1766234"/>
            </a:xfrm>
            <a:prstGeom prst="rect">
              <a:avLst/>
            </a:prstGeom>
          </p:spPr>
        </p:pic>
        <p:grpSp>
          <p:nvGrpSpPr>
            <p:cNvPr id="73" name="Gruppieren 72"/>
            <p:cNvGrpSpPr/>
            <p:nvPr/>
          </p:nvGrpSpPr>
          <p:grpSpPr>
            <a:xfrm>
              <a:off x="758060" y="2749152"/>
              <a:ext cx="2373228" cy="876103"/>
              <a:chOff x="962957" y="2516893"/>
              <a:chExt cx="2373228" cy="876103"/>
            </a:xfrm>
          </p:grpSpPr>
          <p:grpSp>
            <p:nvGrpSpPr>
              <p:cNvPr id="71" name="Gruppieren 70"/>
              <p:cNvGrpSpPr/>
              <p:nvPr/>
            </p:nvGrpSpPr>
            <p:grpSpPr>
              <a:xfrm>
                <a:off x="1014523" y="2640348"/>
                <a:ext cx="2321662" cy="641200"/>
                <a:chOff x="1014523" y="2640348"/>
                <a:chExt cx="2321662" cy="641200"/>
              </a:xfrm>
            </p:grpSpPr>
            <p:sp>
              <p:nvSpPr>
                <p:cNvPr id="68" name="Freihandform 67"/>
                <p:cNvSpPr/>
                <p:nvPr/>
              </p:nvSpPr>
              <p:spPr>
                <a:xfrm>
                  <a:off x="1014523" y="2640348"/>
                  <a:ext cx="2321662" cy="140580"/>
                </a:xfrm>
                <a:custGeom>
                  <a:avLst/>
                  <a:gdLst>
                    <a:gd name="connsiteX0" fmla="*/ 0 w 3878580"/>
                    <a:gd name="connsiteY0" fmla="*/ 477883 h 935084"/>
                    <a:gd name="connsiteX1" fmla="*/ 220980 w 3878580"/>
                    <a:gd name="connsiteY1" fmla="*/ 13063 h 935084"/>
                    <a:gd name="connsiteX2" fmla="*/ 662940 w 3878580"/>
                    <a:gd name="connsiteY2" fmla="*/ 935083 h 935084"/>
                    <a:gd name="connsiteX3" fmla="*/ 1074420 w 3878580"/>
                    <a:gd name="connsiteY3" fmla="*/ 13063 h 935084"/>
                    <a:gd name="connsiteX4" fmla="*/ 1516380 w 3878580"/>
                    <a:gd name="connsiteY4" fmla="*/ 935083 h 935084"/>
                    <a:gd name="connsiteX5" fmla="*/ 1935480 w 3878580"/>
                    <a:gd name="connsiteY5" fmla="*/ 5443 h 935084"/>
                    <a:gd name="connsiteX6" fmla="*/ 2385060 w 3878580"/>
                    <a:gd name="connsiteY6" fmla="*/ 927463 h 935084"/>
                    <a:gd name="connsiteX7" fmla="*/ 2811780 w 3878580"/>
                    <a:gd name="connsiteY7" fmla="*/ 13063 h 935084"/>
                    <a:gd name="connsiteX8" fmla="*/ 3238500 w 3878580"/>
                    <a:gd name="connsiteY8" fmla="*/ 935083 h 935084"/>
                    <a:gd name="connsiteX9" fmla="*/ 3665220 w 3878580"/>
                    <a:gd name="connsiteY9" fmla="*/ 20683 h 935084"/>
                    <a:gd name="connsiteX10" fmla="*/ 3878580 w 3878580"/>
                    <a:gd name="connsiteY10" fmla="*/ 500743 h 935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78580" h="935084">
                      <a:moveTo>
                        <a:pt x="0" y="477883"/>
                      </a:moveTo>
                      <a:cubicBezTo>
                        <a:pt x="55245" y="207373"/>
                        <a:pt x="110490" y="-63137"/>
                        <a:pt x="220980" y="13063"/>
                      </a:cubicBezTo>
                      <a:cubicBezTo>
                        <a:pt x="331470" y="89263"/>
                        <a:pt x="520700" y="935083"/>
                        <a:pt x="662940" y="935083"/>
                      </a:cubicBezTo>
                      <a:cubicBezTo>
                        <a:pt x="805180" y="935083"/>
                        <a:pt x="932180" y="13063"/>
                        <a:pt x="1074420" y="13063"/>
                      </a:cubicBezTo>
                      <a:cubicBezTo>
                        <a:pt x="1216660" y="13063"/>
                        <a:pt x="1372870" y="936353"/>
                        <a:pt x="1516380" y="935083"/>
                      </a:cubicBezTo>
                      <a:cubicBezTo>
                        <a:pt x="1659890" y="933813"/>
                        <a:pt x="1790700" y="6713"/>
                        <a:pt x="1935480" y="5443"/>
                      </a:cubicBezTo>
                      <a:cubicBezTo>
                        <a:pt x="2080260" y="4173"/>
                        <a:pt x="2239010" y="926193"/>
                        <a:pt x="2385060" y="927463"/>
                      </a:cubicBezTo>
                      <a:cubicBezTo>
                        <a:pt x="2531110" y="928733"/>
                        <a:pt x="2669540" y="11793"/>
                        <a:pt x="2811780" y="13063"/>
                      </a:cubicBezTo>
                      <a:cubicBezTo>
                        <a:pt x="2954020" y="14333"/>
                        <a:pt x="3096260" y="933813"/>
                        <a:pt x="3238500" y="935083"/>
                      </a:cubicBezTo>
                      <a:cubicBezTo>
                        <a:pt x="3380740" y="936353"/>
                        <a:pt x="3558540" y="93073"/>
                        <a:pt x="3665220" y="20683"/>
                      </a:cubicBezTo>
                      <a:cubicBezTo>
                        <a:pt x="3771900" y="-51707"/>
                        <a:pt x="3831590" y="420733"/>
                        <a:pt x="3878580" y="500743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9" name="Freihandform 68"/>
                <p:cNvSpPr/>
                <p:nvPr/>
              </p:nvSpPr>
              <p:spPr>
                <a:xfrm>
                  <a:off x="1014523" y="2890658"/>
                  <a:ext cx="2321662" cy="140580"/>
                </a:xfrm>
                <a:custGeom>
                  <a:avLst/>
                  <a:gdLst>
                    <a:gd name="connsiteX0" fmla="*/ 0 w 3878580"/>
                    <a:gd name="connsiteY0" fmla="*/ 477883 h 935084"/>
                    <a:gd name="connsiteX1" fmla="*/ 220980 w 3878580"/>
                    <a:gd name="connsiteY1" fmla="*/ 13063 h 935084"/>
                    <a:gd name="connsiteX2" fmla="*/ 662940 w 3878580"/>
                    <a:gd name="connsiteY2" fmla="*/ 935083 h 935084"/>
                    <a:gd name="connsiteX3" fmla="*/ 1074420 w 3878580"/>
                    <a:gd name="connsiteY3" fmla="*/ 13063 h 935084"/>
                    <a:gd name="connsiteX4" fmla="*/ 1516380 w 3878580"/>
                    <a:gd name="connsiteY4" fmla="*/ 935083 h 935084"/>
                    <a:gd name="connsiteX5" fmla="*/ 1935480 w 3878580"/>
                    <a:gd name="connsiteY5" fmla="*/ 5443 h 935084"/>
                    <a:gd name="connsiteX6" fmla="*/ 2385060 w 3878580"/>
                    <a:gd name="connsiteY6" fmla="*/ 927463 h 935084"/>
                    <a:gd name="connsiteX7" fmla="*/ 2811780 w 3878580"/>
                    <a:gd name="connsiteY7" fmla="*/ 13063 h 935084"/>
                    <a:gd name="connsiteX8" fmla="*/ 3238500 w 3878580"/>
                    <a:gd name="connsiteY8" fmla="*/ 935083 h 935084"/>
                    <a:gd name="connsiteX9" fmla="*/ 3665220 w 3878580"/>
                    <a:gd name="connsiteY9" fmla="*/ 20683 h 935084"/>
                    <a:gd name="connsiteX10" fmla="*/ 3878580 w 3878580"/>
                    <a:gd name="connsiteY10" fmla="*/ 500743 h 935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78580" h="935084">
                      <a:moveTo>
                        <a:pt x="0" y="477883"/>
                      </a:moveTo>
                      <a:cubicBezTo>
                        <a:pt x="55245" y="207373"/>
                        <a:pt x="110490" y="-63137"/>
                        <a:pt x="220980" y="13063"/>
                      </a:cubicBezTo>
                      <a:cubicBezTo>
                        <a:pt x="331470" y="89263"/>
                        <a:pt x="520700" y="935083"/>
                        <a:pt x="662940" y="935083"/>
                      </a:cubicBezTo>
                      <a:cubicBezTo>
                        <a:pt x="805180" y="935083"/>
                        <a:pt x="932180" y="13063"/>
                        <a:pt x="1074420" y="13063"/>
                      </a:cubicBezTo>
                      <a:cubicBezTo>
                        <a:pt x="1216660" y="13063"/>
                        <a:pt x="1372870" y="936353"/>
                        <a:pt x="1516380" y="935083"/>
                      </a:cubicBezTo>
                      <a:cubicBezTo>
                        <a:pt x="1659890" y="933813"/>
                        <a:pt x="1790700" y="6713"/>
                        <a:pt x="1935480" y="5443"/>
                      </a:cubicBezTo>
                      <a:cubicBezTo>
                        <a:pt x="2080260" y="4173"/>
                        <a:pt x="2239010" y="926193"/>
                        <a:pt x="2385060" y="927463"/>
                      </a:cubicBezTo>
                      <a:cubicBezTo>
                        <a:pt x="2531110" y="928733"/>
                        <a:pt x="2669540" y="11793"/>
                        <a:pt x="2811780" y="13063"/>
                      </a:cubicBezTo>
                      <a:cubicBezTo>
                        <a:pt x="2954020" y="14333"/>
                        <a:pt x="3096260" y="933813"/>
                        <a:pt x="3238500" y="935083"/>
                      </a:cubicBezTo>
                      <a:cubicBezTo>
                        <a:pt x="3380740" y="936353"/>
                        <a:pt x="3558540" y="93073"/>
                        <a:pt x="3665220" y="20683"/>
                      </a:cubicBezTo>
                      <a:cubicBezTo>
                        <a:pt x="3771900" y="-51707"/>
                        <a:pt x="3831590" y="420733"/>
                        <a:pt x="3878580" y="500743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0" name="Freihandform 69"/>
                <p:cNvSpPr/>
                <p:nvPr/>
              </p:nvSpPr>
              <p:spPr>
                <a:xfrm>
                  <a:off x="1014523" y="3140968"/>
                  <a:ext cx="2321662" cy="140580"/>
                </a:xfrm>
                <a:custGeom>
                  <a:avLst/>
                  <a:gdLst>
                    <a:gd name="connsiteX0" fmla="*/ 0 w 3878580"/>
                    <a:gd name="connsiteY0" fmla="*/ 477883 h 935084"/>
                    <a:gd name="connsiteX1" fmla="*/ 220980 w 3878580"/>
                    <a:gd name="connsiteY1" fmla="*/ 13063 h 935084"/>
                    <a:gd name="connsiteX2" fmla="*/ 662940 w 3878580"/>
                    <a:gd name="connsiteY2" fmla="*/ 935083 h 935084"/>
                    <a:gd name="connsiteX3" fmla="*/ 1074420 w 3878580"/>
                    <a:gd name="connsiteY3" fmla="*/ 13063 h 935084"/>
                    <a:gd name="connsiteX4" fmla="*/ 1516380 w 3878580"/>
                    <a:gd name="connsiteY4" fmla="*/ 935083 h 935084"/>
                    <a:gd name="connsiteX5" fmla="*/ 1935480 w 3878580"/>
                    <a:gd name="connsiteY5" fmla="*/ 5443 h 935084"/>
                    <a:gd name="connsiteX6" fmla="*/ 2385060 w 3878580"/>
                    <a:gd name="connsiteY6" fmla="*/ 927463 h 935084"/>
                    <a:gd name="connsiteX7" fmla="*/ 2811780 w 3878580"/>
                    <a:gd name="connsiteY7" fmla="*/ 13063 h 935084"/>
                    <a:gd name="connsiteX8" fmla="*/ 3238500 w 3878580"/>
                    <a:gd name="connsiteY8" fmla="*/ 935083 h 935084"/>
                    <a:gd name="connsiteX9" fmla="*/ 3665220 w 3878580"/>
                    <a:gd name="connsiteY9" fmla="*/ 20683 h 935084"/>
                    <a:gd name="connsiteX10" fmla="*/ 3878580 w 3878580"/>
                    <a:gd name="connsiteY10" fmla="*/ 500743 h 935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78580" h="935084">
                      <a:moveTo>
                        <a:pt x="0" y="477883"/>
                      </a:moveTo>
                      <a:cubicBezTo>
                        <a:pt x="55245" y="207373"/>
                        <a:pt x="110490" y="-63137"/>
                        <a:pt x="220980" y="13063"/>
                      </a:cubicBezTo>
                      <a:cubicBezTo>
                        <a:pt x="331470" y="89263"/>
                        <a:pt x="520700" y="935083"/>
                        <a:pt x="662940" y="935083"/>
                      </a:cubicBezTo>
                      <a:cubicBezTo>
                        <a:pt x="805180" y="935083"/>
                        <a:pt x="932180" y="13063"/>
                        <a:pt x="1074420" y="13063"/>
                      </a:cubicBezTo>
                      <a:cubicBezTo>
                        <a:pt x="1216660" y="13063"/>
                        <a:pt x="1372870" y="936353"/>
                        <a:pt x="1516380" y="935083"/>
                      </a:cubicBezTo>
                      <a:cubicBezTo>
                        <a:pt x="1659890" y="933813"/>
                        <a:pt x="1790700" y="6713"/>
                        <a:pt x="1935480" y="5443"/>
                      </a:cubicBezTo>
                      <a:cubicBezTo>
                        <a:pt x="2080260" y="4173"/>
                        <a:pt x="2239010" y="926193"/>
                        <a:pt x="2385060" y="927463"/>
                      </a:cubicBezTo>
                      <a:cubicBezTo>
                        <a:pt x="2531110" y="928733"/>
                        <a:pt x="2669540" y="11793"/>
                        <a:pt x="2811780" y="13063"/>
                      </a:cubicBezTo>
                      <a:cubicBezTo>
                        <a:pt x="2954020" y="14333"/>
                        <a:pt x="3096260" y="933813"/>
                        <a:pt x="3238500" y="935083"/>
                      </a:cubicBezTo>
                      <a:cubicBezTo>
                        <a:pt x="3380740" y="936353"/>
                        <a:pt x="3558540" y="93073"/>
                        <a:pt x="3665220" y="20683"/>
                      </a:cubicBezTo>
                      <a:cubicBezTo>
                        <a:pt x="3771900" y="-51707"/>
                        <a:pt x="3831590" y="420733"/>
                        <a:pt x="3878580" y="500743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72" name="Rechteck 71"/>
              <p:cNvSpPr/>
              <p:nvPr/>
            </p:nvSpPr>
            <p:spPr>
              <a:xfrm>
                <a:off x="962957" y="2516893"/>
                <a:ext cx="275748" cy="876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" name="Rechteck 5"/>
            <p:cNvSpPr/>
            <p:nvPr/>
          </p:nvSpPr>
          <p:spPr>
            <a:xfrm>
              <a:off x="2918301" y="2761159"/>
              <a:ext cx="1507975" cy="86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5" name="Gerade Verbindung mit Pfeil 74"/>
            <p:cNvCxnSpPr/>
            <p:nvPr/>
          </p:nvCxnSpPr>
          <p:spPr>
            <a:xfrm flipH="1" flipV="1">
              <a:off x="1262116" y="3636867"/>
              <a:ext cx="236079" cy="84883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feld 77"/>
            <p:cNvSpPr txBox="1"/>
            <p:nvPr/>
          </p:nvSpPr>
          <p:spPr>
            <a:xfrm>
              <a:off x="725588" y="4603129"/>
              <a:ext cx="1810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IR Strahlung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0" name="Gerade Verbindung mit Pfeil 79"/>
            <p:cNvCxnSpPr>
              <a:endCxn id="5" idx="0"/>
            </p:cNvCxnSpPr>
            <p:nvPr/>
          </p:nvCxnSpPr>
          <p:spPr>
            <a:xfrm flipH="1">
              <a:off x="1990839" y="1829204"/>
              <a:ext cx="135373" cy="679927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feld 83"/>
            <p:cNvSpPr txBox="1"/>
            <p:nvPr/>
          </p:nvSpPr>
          <p:spPr>
            <a:xfrm>
              <a:off x="1215544" y="1407341"/>
              <a:ext cx="1810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Linse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2918300" y="2845070"/>
              <a:ext cx="15079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IR</a:t>
              </a:r>
            </a:p>
            <a:p>
              <a:pPr algn="ctr"/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Detektor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hteck 85"/>
            <p:cNvSpPr/>
            <p:nvPr/>
          </p:nvSpPr>
          <p:spPr>
            <a:xfrm>
              <a:off x="4793560" y="2761159"/>
              <a:ext cx="1512000" cy="86409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804786" y="2845070"/>
              <a:ext cx="15120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Elektronik</a:t>
              </a:r>
            </a:p>
            <a:p>
              <a:pPr algn="ctr"/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(Prozessor)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8" name="Gerade Verbindung mit Pfeil 87"/>
            <p:cNvCxnSpPr>
              <a:endCxn id="8" idx="0"/>
            </p:cNvCxnSpPr>
            <p:nvPr/>
          </p:nvCxnSpPr>
          <p:spPr>
            <a:xfrm flipH="1">
              <a:off x="7859550" y="1772872"/>
              <a:ext cx="36000" cy="4320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feld 88"/>
            <p:cNvSpPr txBox="1"/>
            <p:nvPr/>
          </p:nvSpPr>
          <p:spPr>
            <a:xfrm>
              <a:off x="7020272" y="1351009"/>
              <a:ext cx="1810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Display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5" name="Gerade Verbindung mit Pfeil 94"/>
            <p:cNvCxnSpPr/>
            <p:nvPr/>
          </p:nvCxnSpPr>
          <p:spPr>
            <a:xfrm flipH="1">
              <a:off x="4625489" y="2123031"/>
              <a:ext cx="72000" cy="10080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mit Pfeil 95"/>
            <p:cNvCxnSpPr/>
            <p:nvPr/>
          </p:nvCxnSpPr>
          <p:spPr>
            <a:xfrm>
              <a:off x="6420619" y="2123031"/>
              <a:ext cx="72000" cy="10080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feld 97"/>
            <p:cNvSpPr txBox="1"/>
            <p:nvPr/>
          </p:nvSpPr>
          <p:spPr>
            <a:xfrm>
              <a:off x="4078847" y="1691707"/>
              <a:ext cx="2941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Elektronisches Signal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eschweifte Klammer rechts 11"/>
            <p:cNvSpPr/>
            <p:nvPr/>
          </p:nvSpPr>
          <p:spPr>
            <a:xfrm rot="5400000">
              <a:off x="4458525" y="2168844"/>
              <a:ext cx="318036" cy="3398486"/>
            </a:xfrm>
            <a:prstGeom prst="rightBrac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3450029" y="4534088"/>
              <a:ext cx="5236772" cy="1631216"/>
            </a:xfrm>
            <a:prstGeom prst="rect">
              <a:avLst/>
            </a:prstGeom>
            <a:noFill/>
            <a:ln w="38100">
              <a:solidFill>
                <a:srgbClr val="CF4128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>
                  <a:solidFill>
                    <a:srgbClr val="CF4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Achtung:</a:t>
              </a:r>
              <a:endParaRPr lang="de-DE" sz="2000" b="1" dirty="0">
                <a:solidFill>
                  <a:srgbClr val="CF412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e-DE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Keine echte (exakte) Temperaturmessung</a:t>
              </a:r>
            </a:p>
            <a:p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IR-Detektor und Elektronik rechnen die aufgenommene IR Strahlung in relative Temperaturen um.</a:t>
              </a:r>
            </a:p>
          </p:txBody>
        </p:sp>
        <p:sp>
          <p:nvSpPr>
            <p:cNvPr id="15" name="Abgerundetes Rechteck 14"/>
            <p:cNvSpPr/>
            <p:nvPr/>
          </p:nvSpPr>
          <p:spPr>
            <a:xfrm>
              <a:off x="6637372" y="3825072"/>
              <a:ext cx="432000" cy="252000"/>
            </a:xfrm>
            <a:prstGeom prst="roundRect">
              <a:avLst/>
            </a:prstGeom>
            <a:noFill/>
            <a:ln>
              <a:solidFill>
                <a:srgbClr val="CF41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2" name="Gerade Verbindung mit Pfeil 31"/>
            <p:cNvCxnSpPr>
              <a:stCxn id="33" idx="2"/>
            </p:cNvCxnSpPr>
            <p:nvPr/>
          </p:nvCxnSpPr>
          <p:spPr>
            <a:xfrm flipH="1">
              <a:off x="3680698" y="1813706"/>
              <a:ext cx="0" cy="773433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/>
            <p:cNvSpPr txBox="1"/>
            <p:nvPr/>
          </p:nvSpPr>
          <p:spPr>
            <a:xfrm>
              <a:off x="2790288" y="1413596"/>
              <a:ext cx="1810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Sensor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Technik</a:t>
            </a:r>
            <a:endParaRPr lang="de-AT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8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Funktionsprinzip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2312969" y="6453336"/>
            <a:ext cx="534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b="1" dirty="0" smtClean="0">
                <a:latin typeface="Arial" panose="020B0604020202020204" pitchFamily="34" charset="0"/>
                <a:cs typeface="Arial" panose="020B0604020202020204" pitchFamily="34" charset="0"/>
              </a:rPr>
              <a:t>Darstellung für das menschliche Auge „gleich“</a:t>
            </a:r>
            <a:endParaRPr lang="de-A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Darstellung einer Wärmequelle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2" r="9303" b="26683"/>
          <a:stretch/>
        </p:blipFill>
        <p:spPr>
          <a:xfrm>
            <a:off x="2833388" y="2276872"/>
            <a:ext cx="4297493" cy="32400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926282" y="5725705"/>
            <a:ext cx="1544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Hinter </a:t>
            </a:r>
          </a:p>
          <a:p>
            <a:pPr algn="ctr"/>
            <a:r>
              <a:rPr lang="de-AT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Glasscheibe</a:t>
            </a:r>
            <a:endParaRPr lang="de-A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67081" y="5725705"/>
            <a:ext cx="1544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b="1" dirty="0" smtClean="0">
                <a:latin typeface="Arial" panose="020B0604020202020204" pitchFamily="34" charset="0"/>
                <a:cs typeface="Arial" panose="020B0604020202020204" pitchFamily="34" charset="0"/>
              </a:rPr>
              <a:t>Ohne</a:t>
            </a:r>
          </a:p>
          <a:p>
            <a:pPr algn="ctr"/>
            <a:r>
              <a:rPr lang="de-AT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Glasscheibe</a:t>
            </a:r>
            <a:endParaRPr lang="de-A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525750" y="1610932"/>
            <a:ext cx="6912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200" b="1" dirty="0" smtClean="0">
                <a:solidFill>
                  <a:srgbClr val="CF4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Blick ohne Wärmebildkamera</a:t>
            </a:r>
            <a:endParaRPr lang="de-AT" sz="2200" b="1" dirty="0">
              <a:solidFill>
                <a:srgbClr val="CF4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7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5" grpId="0"/>
      <p:bldP spid="1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9" t="15144" r="14671" b="14184"/>
          <a:stretch/>
        </p:blipFill>
        <p:spPr>
          <a:xfrm>
            <a:off x="2833378" y="2292300"/>
            <a:ext cx="4281420" cy="324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Funktionsprinzip</a:t>
            </a:r>
            <a:endParaRPr lang="de-AT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Darstellung einer Wärmequelle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525750" y="1610932"/>
            <a:ext cx="6912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200" b="1" dirty="0" smtClean="0">
                <a:solidFill>
                  <a:srgbClr val="CF4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Blick durch eine Wärmebildkamera</a:t>
            </a:r>
            <a:endParaRPr lang="de-AT" sz="2200" b="1" dirty="0">
              <a:solidFill>
                <a:srgbClr val="CF4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926282" y="5725705"/>
            <a:ext cx="1544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Hinter </a:t>
            </a:r>
          </a:p>
          <a:p>
            <a:pPr algn="ctr"/>
            <a:r>
              <a:rPr lang="de-AT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Glasscheibe</a:t>
            </a:r>
            <a:endParaRPr lang="de-A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67081" y="5725705"/>
            <a:ext cx="1544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b="1" dirty="0" smtClean="0">
                <a:latin typeface="Arial" panose="020B0604020202020204" pitchFamily="34" charset="0"/>
                <a:cs typeface="Arial" panose="020B0604020202020204" pitchFamily="34" charset="0"/>
              </a:rPr>
              <a:t>Ohne</a:t>
            </a:r>
          </a:p>
          <a:p>
            <a:pPr algn="ctr"/>
            <a:r>
              <a:rPr lang="de-AT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Glasscheibe</a:t>
            </a:r>
            <a:endParaRPr lang="de-A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9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6951" r="5900"/>
          <a:stretch/>
        </p:blipFill>
        <p:spPr>
          <a:xfrm>
            <a:off x="4427985" y="3268194"/>
            <a:ext cx="4680520" cy="3545182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99591" y="1711349"/>
            <a:ext cx="8012625" cy="3661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400" b="1" dirty="0" smtClean="0"/>
              <a:t>Alle Gegenstände wie z.B. Schrank</a:t>
            </a:r>
            <a:r>
              <a:rPr lang="de-DE" altLang="de-DE" sz="2400" b="1" dirty="0"/>
              <a:t>, Tisch, Stuhl, Gasflaschen, </a:t>
            </a:r>
            <a:r>
              <a:rPr lang="de-DE" altLang="de-DE" sz="2400" b="1" dirty="0" smtClean="0"/>
              <a:t>Leitungen, usw., </a:t>
            </a:r>
            <a:r>
              <a:rPr lang="de-DE" altLang="de-DE" sz="2400" b="1" dirty="0"/>
              <a:t>als auch z. B. Rauch werden immer im (Temperatur-) Verhältnis zu ihrer Umgebung dargestellt. </a:t>
            </a:r>
            <a:endParaRPr lang="de-DE" altLang="de-DE" sz="2400" b="1" dirty="0" smtClean="0"/>
          </a:p>
          <a:p>
            <a:pPr marL="0" indent="0" algn="ctr">
              <a:buNone/>
              <a:tabLst>
                <a:tab pos="1976438" algn="l"/>
                <a:tab pos="2246313" algn="l"/>
                <a:tab pos="3670300" algn="ctr"/>
                <a:tab pos="4397375" algn="l"/>
              </a:tabLst>
            </a:pPr>
            <a:endParaRPr lang="de-DE" altLang="de-DE" sz="2400" b="1" dirty="0" smtClean="0"/>
          </a:p>
          <a:p>
            <a:pPr marL="0" indent="0" algn="ctr">
              <a:buNone/>
              <a:tabLst>
                <a:tab pos="1976438" algn="l"/>
                <a:tab pos="2246313" algn="l"/>
                <a:tab pos="3670300" algn="ctr"/>
                <a:tab pos="4397375" algn="l"/>
              </a:tabLst>
            </a:pPr>
            <a:endParaRPr lang="de-DE" altLang="de-DE" sz="2400" b="1" dirty="0" smtClean="0"/>
          </a:p>
          <a:p>
            <a:pPr marL="0" indent="0">
              <a:buNone/>
              <a:tabLst>
                <a:tab pos="1250950" algn="l"/>
                <a:tab pos="1800225" algn="l"/>
                <a:tab pos="2863850" algn="r"/>
                <a:tab pos="3670300" algn="ctr"/>
                <a:tab pos="4397375" algn="l"/>
              </a:tabLst>
            </a:pPr>
            <a:r>
              <a:rPr lang="de-DE" altLang="de-DE" sz="2200" b="1" dirty="0" smtClean="0"/>
              <a:t>Dunkel 		= 	„Kalt“</a:t>
            </a:r>
          </a:p>
          <a:p>
            <a:pPr marL="0" indent="0">
              <a:buNone/>
              <a:tabLst>
                <a:tab pos="1250950" algn="l"/>
                <a:tab pos="1800225" algn="l"/>
                <a:tab pos="2863850" algn="r"/>
                <a:tab pos="3670300" algn="ctr"/>
                <a:tab pos="4397375" algn="l"/>
              </a:tabLst>
            </a:pPr>
            <a:r>
              <a:rPr lang="de-DE" altLang="de-DE" sz="2200" b="1" dirty="0" smtClean="0"/>
              <a:t>Weiß / Farbe	= 	„Warm“</a:t>
            </a:r>
          </a:p>
          <a:p>
            <a:pPr marL="0" indent="0">
              <a:buNone/>
            </a:pPr>
            <a:endParaRPr lang="de-AT" sz="360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Funktionsprinzip</a:t>
            </a:r>
            <a:endParaRPr lang="de-AT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Darstellung einer Wärmequelle</a:t>
            </a:r>
            <a:endParaRPr lang="de-AT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5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6401" r="5015" b="8001"/>
          <a:stretch/>
        </p:blipFill>
        <p:spPr>
          <a:xfrm>
            <a:off x="4405636" y="3264573"/>
            <a:ext cx="4688580" cy="3548803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99591" y="1711349"/>
            <a:ext cx="8012625" cy="3661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2400" b="1" dirty="0" smtClean="0"/>
              <a:t>Alle Gegenstände wie z.B. Schrank</a:t>
            </a:r>
            <a:r>
              <a:rPr lang="de-DE" altLang="de-DE" sz="2400" b="1" dirty="0"/>
              <a:t>, Tisch, Stuhl, Gasflaschen, </a:t>
            </a:r>
            <a:r>
              <a:rPr lang="de-DE" altLang="de-DE" sz="2400" b="1" dirty="0" smtClean="0"/>
              <a:t>Leitungen, usw., </a:t>
            </a:r>
            <a:r>
              <a:rPr lang="de-DE" altLang="de-DE" sz="2400" b="1" dirty="0"/>
              <a:t>als auch z. B. Rauch werden immer im (Temperatur-) Verhältnis zu ihrer Umgebung dargestellt. </a:t>
            </a:r>
            <a:endParaRPr lang="de-DE" altLang="de-DE" sz="2400" b="1" dirty="0" smtClean="0"/>
          </a:p>
          <a:p>
            <a:pPr marL="0" indent="0" algn="ctr">
              <a:buNone/>
              <a:tabLst>
                <a:tab pos="1976438" algn="l"/>
                <a:tab pos="2246313" algn="l"/>
                <a:tab pos="3670300" algn="ctr"/>
                <a:tab pos="4397375" algn="l"/>
              </a:tabLst>
            </a:pPr>
            <a:endParaRPr lang="de-DE" altLang="de-DE" sz="2400" b="1" dirty="0" smtClean="0"/>
          </a:p>
          <a:p>
            <a:pPr marL="0" indent="0" algn="ctr">
              <a:buNone/>
              <a:tabLst>
                <a:tab pos="1976438" algn="l"/>
                <a:tab pos="2246313" algn="l"/>
                <a:tab pos="3670300" algn="ctr"/>
                <a:tab pos="4397375" algn="l"/>
              </a:tabLst>
            </a:pPr>
            <a:endParaRPr lang="de-DE" altLang="de-DE" sz="2400" b="1" dirty="0" smtClean="0"/>
          </a:p>
          <a:p>
            <a:pPr marL="0" indent="0">
              <a:buNone/>
              <a:tabLst>
                <a:tab pos="1250950" algn="l"/>
                <a:tab pos="1800225" algn="l"/>
                <a:tab pos="2863850" algn="r"/>
                <a:tab pos="3670300" algn="ctr"/>
                <a:tab pos="4397375" algn="l"/>
              </a:tabLst>
            </a:pPr>
            <a:r>
              <a:rPr lang="de-DE" altLang="de-DE" sz="2200" b="1" dirty="0" smtClean="0"/>
              <a:t>Dunkel 		= 	„Kalt“</a:t>
            </a:r>
          </a:p>
          <a:p>
            <a:pPr marL="0" indent="0">
              <a:buNone/>
              <a:tabLst>
                <a:tab pos="1250950" algn="l"/>
                <a:tab pos="1800225" algn="l"/>
                <a:tab pos="2863850" algn="r"/>
                <a:tab pos="3670300" algn="ctr"/>
                <a:tab pos="4397375" algn="l"/>
              </a:tabLst>
            </a:pPr>
            <a:r>
              <a:rPr lang="de-DE" altLang="de-DE" sz="2200" b="1" dirty="0" smtClean="0"/>
              <a:t>Weiß / Farbe	= 	„Warm“</a:t>
            </a:r>
          </a:p>
          <a:p>
            <a:pPr marL="0" indent="0">
              <a:buNone/>
            </a:pPr>
            <a:endParaRPr lang="de-AT" sz="360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Funktionsprinzip</a:t>
            </a:r>
            <a:endParaRPr lang="de-AT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Darstellung einer Wärmequelle</a:t>
            </a:r>
            <a:endParaRPr lang="de-AT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8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Funktionsprinzip</a:t>
            </a:r>
            <a:endParaRPr lang="de-AT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Darstellung einer Wärmequelle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14300" r="8263" b="11883"/>
          <a:stretch/>
        </p:blipFill>
        <p:spPr>
          <a:xfrm>
            <a:off x="5076056" y="1701120"/>
            <a:ext cx="3829091" cy="280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6401" r="9838" b="14300"/>
          <a:stretch/>
        </p:blipFill>
        <p:spPr>
          <a:xfrm>
            <a:off x="899587" y="1701120"/>
            <a:ext cx="3829091" cy="2808000"/>
          </a:xfrm>
          <a:prstGeom prst="rect">
            <a:avLst/>
          </a:prstGeom>
        </p:spPr>
      </p:pic>
      <p:sp>
        <p:nvSpPr>
          <p:cNvPr id="10" name="Inhaltsplatzhalter 3"/>
          <p:cNvSpPr txBox="1">
            <a:spLocks/>
          </p:cNvSpPr>
          <p:nvPr/>
        </p:nvSpPr>
        <p:spPr>
          <a:xfrm>
            <a:off x="834132" y="4797152"/>
            <a:ext cx="3960000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altLang="de-DE" sz="2200" b="1" dirty="0" smtClean="0"/>
              <a:t>Beispiel 1</a:t>
            </a:r>
          </a:p>
          <a:p>
            <a:pPr marL="0" indent="0">
              <a:buFont typeface="Arial" pitchFamily="34" charset="0"/>
              <a:buNone/>
            </a:pPr>
            <a:r>
              <a:rPr lang="de-DE" altLang="de-DE" sz="2200" dirty="0" smtClean="0"/>
              <a:t>Hintergrund = „kalt“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altLang="de-DE" sz="2200" dirty="0" smtClean="0">
                <a:sym typeface="Wingdings" panose="05000000000000000000" pitchFamily="2" charset="2"/>
              </a:rPr>
              <a:t>Person im Vordergrund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altLang="de-DE" sz="2200" dirty="0">
                <a:sym typeface="Wingdings" panose="05000000000000000000" pitchFamily="2" charset="2"/>
              </a:rPr>
              <a:t>h</a:t>
            </a:r>
            <a:r>
              <a:rPr lang="de-DE" altLang="de-DE" sz="2200" dirty="0" smtClean="0">
                <a:sym typeface="Wingdings" panose="05000000000000000000" pitchFamily="2" charset="2"/>
              </a:rPr>
              <a:t>elle Darstellung</a:t>
            </a:r>
            <a:endParaRPr lang="de-DE" altLang="de-DE" sz="2200" dirty="0" smtClean="0"/>
          </a:p>
        </p:txBody>
      </p:sp>
      <p:sp>
        <p:nvSpPr>
          <p:cNvPr id="11" name="Inhaltsplatzhalter 3"/>
          <p:cNvSpPr txBox="1">
            <a:spLocks/>
          </p:cNvSpPr>
          <p:nvPr/>
        </p:nvSpPr>
        <p:spPr>
          <a:xfrm>
            <a:off x="5010601" y="4797152"/>
            <a:ext cx="3960000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altLang="de-DE" sz="2200" b="1" dirty="0" smtClean="0"/>
              <a:t>Beispiel 2</a:t>
            </a:r>
            <a:endParaRPr lang="de-AT" altLang="de-DE" sz="2200" dirty="0"/>
          </a:p>
          <a:p>
            <a:pPr marL="0" indent="0">
              <a:buNone/>
            </a:pPr>
            <a:r>
              <a:rPr lang="de-DE" altLang="de-DE" sz="2200" dirty="0"/>
              <a:t>Hintergrund = </a:t>
            </a:r>
            <a:r>
              <a:rPr lang="de-DE" altLang="de-DE" sz="2200" dirty="0" smtClean="0"/>
              <a:t>„warm“</a:t>
            </a:r>
            <a:endParaRPr lang="de-DE" altLang="de-DE" sz="2200" dirty="0"/>
          </a:p>
          <a:p>
            <a:pPr>
              <a:buFont typeface="Wingdings" panose="05000000000000000000" pitchFamily="2" charset="2"/>
              <a:buChar char="è"/>
            </a:pPr>
            <a:r>
              <a:rPr lang="de-DE" altLang="de-DE" sz="2200" dirty="0">
                <a:sym typeface="Wingdings" panose="05000000000000000000" pitchFamily="2" charset="2"/>
              </a:rPr>
              <a:t>Person im Vordergrund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altLang="de-DE" sz="2200" dirty="0" smtClean="0">
                <a:sym typeface="Wingdings" panose="05000000000000000000" pitchFamily="2" charset="2"/>
              </a:rPr>
              <a:t>dunkle Darstellung</a:t>
            </a:r>
            <a:endParaRPr lang="de-DE" altLang="de-DE" sz="2200" dirty="0"/>
          </a:p>
        </p:txBody>
      </p:sp>
    </p:spTree>
    <p:extLst>
      <p:ext uri="{BB962C8B-B14F-4D97-AF65-F5344CB8AC3E}">
        <p14:creationId xmlns:p14="http://schemas.microsoft.com/office/powerpoint/2010/main" val="34379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187624" y="1628800"/>
            <a:ext cx="7499176" cy="5402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altLang="de-DE" sz="2400" b="1" dirty="0" smtClean="0">
                <a:solidFill>
                  <a:srgbClr val="CF4128"/>
                </a:solidFill>
              </a:rPr>
              <a:t>Hot-Spot-Messpunkt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Funktionsprinzip</a:t>
            </a:r>
            <a:endParaRPr lang="de-AT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„Temperaturermittlung“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14300" r="8263" b="11883"/>
          <a:stretch/>
        </p:blipFill>
        <p:spPr>
          <a:xfrm>
            <a:off x="2195736" y="2420888"/>
            <a:ext cx="5483338" cy="4021115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>
            <a:off x="5022080" y="2276872"/>
            <a:ext cx="0" cy="1800200"/>
          </a:xfrm>
          <a:prstGeom prst="straightConnector1">
            <a:avLst/>
          </a:prstGeom>
          <a:ln w="38100">
            <a:solidFill>
              <a:srgbClr val="CF4128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bgerundetes Rechteck 13"/>
          <p:cNvSpPr/>
          <p:nvPr/>
        </p:nvSpPr>
        <p:spPr>
          <a:xfrm>
            <a:off x="2555776" y="5970733"/>
            <a:ext cx="807890" cy="471269"/>
          </a:xfrm>
          <a:prstGeom prst="roundRect">
            <a:avLst/>
          </a:prstGeom>
          <a:noFill/>
          <a:ln w="76200">
            <a:solidFill>
              <a:srgbClr val="CF41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bgerundetes Rechteck 14"/>
          <p:cNvSpPr/>
          <p:nvPr/>
        </p:nvSpPr>
        <p:spPr>
          <a:xfrm>
            <a:off x="4752080" y="4195809"/>
            <a:ext cx="540000" cy="540000"/>
          </a:xfrm>
          <a:prstGeom prst="roundRect">
            <a:avLst/>
          </a:prstGeom>
          <a:noFill/>
          <a:ln w="76200">
            <a:solidFill>
              <a:srgbClr val="CF41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 Verbindung mit Pfeil 15"/>
          <p:cNvCxnSpPr/>
          <p:nvPr/>
        </p:nvCxnSpPr>
        <p:spPr>
          <a:xfrm flipH="1">
            <a:off x="3059832" y="2276872"/>
            <a:ext cx="1512168" cy="3528392"/>
          </a:xfrm>
          <a:prstGeom prst="straightConnector1">
            <a:avLst/>
          </a:prstGeom>
          <a:ln w="38100">
            <a:solidFill>
              <a:srgbClr val="CF4128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1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187624" y="1628800"/>
            <a:ext cx="7499176" cy="5402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altLang="de-DE" sz="2400" b="1" dirty="0" smtClean="0">
                <a:solidFill>
                  <a:srgbClr val="CF4128"/>
                </a:solidFill>
              </a:rPr>
              <a:t>Hot-Spot-Messpunkt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Funktionsprinzip</a:t>
            </a:r>
            <a:endParaRPr lang="de-AT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>
                <a:latin typeface="Arial" pitchFamily="34" charset="0"/>
              </a:rPr>
              <a:t>„Temperaturermittlung“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14300" r="8263" b="11883"/>
          <a:stretch/>
        </p:blipFill>
        <p:spPr>
          <a:xfrm>
            <a:off x="2195736" y="2420888"/>
            <a:ext cx="5483338" cy="4021115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>
            <a:off x="5022080" y="2276872"/>
            <a:ext cx="0" cy="1800200"/>
          </a:xfrm>
          <a:prstGeom prst="straightConnector1">
            <a:avLst/>
          </a:prstGeom>
          <a:ln w="38100">
            <a:solidFill>
              <a:srgbClr val="CF4128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bgerundetes Rechteck 13"/>
          <p:cNvSpPr/>
          <p:nvPr/>
        </p:nvSpPr>
        <p:spPr>
          <a:xfrm>
            <a:off x="2555776" y="5970733"/>
            <a:ext cx="807890" cy="471269"/>
          </a:xfrm>
          <a:prstGeom prst="roundRect">
            <a:avLst/>
          </a:prstGeom>
          <a:noFill/>
          <a:ln w="76200">
            <a:solidFill>
              <a:srgbClr val="CF41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bgerundetes Rechteck 14"/>
          <p:cNvSpPr/>
          <p:nvPr/>
        </p:nvSpPr>
        <p:spPr>
          <a:xfrm>
            <a:off x="4752080" y="4195809"/>
            <a:ext cx="540000" cy="540000"/>
          </a:xfrm>
          <a:prstGeom prst="roundRect">
            <a:avLst/>
          </a:prstGeom>
          <a:noFill/>
          <a:ln w="76200">
            <a:solidFill>
              <a:srgbClr val="CF41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 Verbindung mit Pfeil 15"/>
          <p:cNvCxnSpPr/>
          <p:nvPr/>
        </p:nvCxnSpPr>
        <p:spPr>
          <a:xfrm flipH="1">
            <a:off x="3059832" y="2276872"/>
            <a:ext cx="1512168" cy="3528392"/>
          </a:xfrm>
          <a:prstGeom prst="straightConnector1">
            <a:avLst/>
          </a:prstGeom>
          <a:ln w="38100">
            <a:solidFill>
              <a:srgbClr val="CF4128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318826" y="5058140"/>
            <a:ext cx="5236772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CF4128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CF4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Achtung:</a:t>
            </a:r>
            <a:endParaRPr lang="de-DE" sz="2000" b="1" dirty="0">
              <a:solidFill>
                <a:srgbClr val="CF4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Keine echte (exakte) Temperaturmessung</a:t>
            </a:r>
          </a:p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IR-Detektor und Elektronik rechnen die aufgenommene IR Strahlung in relative Temperaturen um.</a:t>
            </a:r>
          </a:p>
        </p:txBody>
      </p:sp>
    </p:spTree>
    <p:extLst>
      <p:ext uri="{BB962C8B-B14F-4D97-AF65-F5344CB8AC3E}">
        <p14:creationId xmlns:p14="http://schemas.microsoft.com/office/powerpoint/2010/main" val="5189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187624" y="1556792"/>
            <a:ext cx="7499176" cy="9361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altLang="de-DE" sz="2400" b="1" dirty="0" smtClean="0">
                <a:solidFill>
                  <a:srgbClr val="CF4128"/>
                </a:solidFill>
              </a:rPr>
              <a:t>2 Sensorbereiche</a:t>
            </a:r>
            <a:r>
              <a:rPr lang="de-DE" altLang="de-DE" sz="2400" dirty="0" smtClean="0">
                <a:solidFill>
                  <a:srgbClr val="CF4128"/>
                </a:solidFill>
              </a:rPr>
              <a:t>  (Regelfall)</a:t>
            </a:r>
          </a:p>
          <a:p>
            <a:pPr marL="0" indent="0" algn="ctr">
              <a:buNone/>
            </a:pPr>
            <a:r>
              <a:rPr lang="de-DE" altLang="de-DE" sz="2200" b="1" dirty="0" smtClean="0"/>
              <a:t>(automatische Umschaltung)</a:t>
            </a:r>
            <a:endParaRPr lang="de-DE" altLang="de-DE" sz="2200" b="1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Funktionsprinzip</a:t>
            </a:r>
            <a:endParaRPr lang="de-AT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Sensor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5" name="Inhaltsplatzhalter 3"/>
          <p:cNvSpPr txBox="1">
            <a:spLocks/>
          </p:cNvSpPr>
          <p:nvPr/>
        </p:nvSpPr>
        <p:spPr>
          <a:xfrm>
            <a:off x="828024" y="5256584"/>
            <a:ext cx="3960000" cy="141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altLang="de-DE" sz="2200" b="1" dirty="0" smtClean="0"/>
              <a:t>Hohe Empfindlichkeit</a:t>
            </a:r>
          </a:p>
          <a:p>
            <a:pPr marL="0" indent="0" algn="ctr">
              <a:buFont typeface="Arial" pitchFamily="34" charset="0"/>
              <a:buNone/>
            </a:pPr>
            <a:r>
              <a:rPr lang="de-DE" altLang="de-DE" sz="2200" dirty="0" smtClean="0"/>
              <a:t>(niedrige Temperaturen)</a:t>
            </a:r>
          </a:p>
          <a:p>
            <a:pPr marL="0" indent="0" algn="ctr">
              <a:buFont typeface="Arial" pitchFamily="34" charset="0"/>
              <a:buNone/>
            </a:pPr>
            <a:r>
              <a:rPr lang="de-DE" altLang="de-DE" sz="2000" dirty="0" smtClean="0"/>
              <a:t>rot   </a:t>
            </a:r>
            <a:r>
              <a:rPr lang="de-DE" altLang="de-DE" sz="2000" dirty="0" smtClean="0">
                <a:sym typeface="Wingdings" panose="05000000000000000000" pitchFamily="2" charset="2"/>
              </a:rPr>
              <a:t>   &gt; 150°C</a:t>
            </a:r>
            <a:endParaRPr lang="de-DE" altLang="de-DE" sz="2000" dirty="0" smtClean="0"/>
          </a:p>
          <a:p>
            <a:pPr marL="0" indent="0">
              <a:buFont typeface="Arial" pitchFamily="34" charset="0"/>
              <a:buNone/>
            </a:pPr>
            <a:endParaRPr lang="de-AT" sz="2200" dirty="0"/>
          </a:p>
        </p:txBody>
      </p:sp>
      <p:sp>
        <p:nvSpPr>
          <p:cNvPr id="6" name="Inhaltsplatzhalter 3"/>
          <p:cNvSpPr txBox="1">
            <a:spLocks/>
          </p:cNvSpPr>
          <p:nvPr/>
        </p:nvSpPr>
        <p:spPr>
          <a:xfrm>
            <a:off x="5164528" y="5256583"/>
            <a:ext cx="3960000" cy="1772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altLang="de-DE" sz="2200" b="1" dirty="0" smtClean="0"/>
              <a:t>Niedrige Empfindlichkeit</a:t>
            </a:r>
          </a:p>
          <a:p>
            <a:pPr marL="0" indent="0" algn="ctr">
              <a:buFont typeface="Arial" pitchFamily="34" charset="0"/>
              <a:buNone/>
            </a:pPr>
            <a:r>
              <a:rPr lang="de-DE" altLang="de-DE" sz="2200" dirty="0" smtClean="0"/>
              <a:t>(hohe Temperaturen)</a:t>
            </a:r>
          </a:p>
          <a:p>
            <a:pPr marL="0" indent="0" algn="ctr">
              <a:buNone/>
            </a:pPr>
            <a:r>
              <a:rPr lang="de-DE" altLang="de-DE" sz="2000" dirty="0" smtClean="0"/>
              <a:t>gelb   </a:t>
            </a:r>
            <a:r>
              <a:rPr lang="de-DE" altLang="de-DE" sz="2000" dirty="0" smtClean="0">
                <a:sym typeface="Wingdings" panose="05000000000000000000" pitchFamily="2" charset="2"/>
              </a:rPr>
              <a:t>   &gt; </a:t>
            </a:r>
            <a:r>
              <a:rPr lang="de-DE" altLang="de-DE" sz="2000" dirty="0">
                <a:sym typeface="Wingdings" panose="05000000000000000000" pitchFamily="2" charset="2"/>
              </a:rPr>
              <a:t>2</a:t>
            </a:r>
            <a:r>
              <a:rPr lang="de-DE" altLang="de-DE" sz="2000" dirty="0" smtClean="0">
                <a:sym typeface="Wingdings" panose="05000000000000000000" pitchFamily="2" charset="2"/>
              </a:rPr>
              <a:t>50°C</a:t>
            </a:r>
          </a:p>
          <a:p>
            <a:pPr marL="0" indent="0" algn="ctr">
              <a:buNone/>
            </a:pPr>
            <a:r>
              <a:rPr lang="de-DE" altLang="de-DE" sz="2000" dirty="0" smtClean="0">
                <a:sym typeface="Wingdings" panose="05000000000000000000" pitchFamily="2" charset="2"/>
              </a:rPr>
              <a:t>rot      &gt; 400°C</a:t>
            </a:r>
          </a:p>
          <a:p>
            <a:pPr marL="0" indent="0" algn="ctr">
              <a:buNone/>
            </a:pPr>
            <a:endParaRPr lang="de-DE" altLang="de-DE" sz="2000" dirty="0" smtClean="0"/>
          </a:p>
          <a:p>
            <a:pPr marL="0" indent="0" algn="ctr">
              <a:buFont typeface="Arial" pitchFamily="34" charset="0"/>
              <a:buNone/>
            </a:pPr>
            <a:endParaRPr lang="de-DE" altLang="de-DE" sz="2200" dirty="0" smtClean="0"/>
          </a:p>
          <a:p>
            <a:pPr marL="0" indent="0">
              <a:buFont typeface="Arial" pitchFamily="34" charset="0"/>
              <a:buNone/>
            </a:pPr>
            <a:endParaRPr lang="de-AT" sz="2200" dirty="0"/>
          </a:p>
        </p:txBody>
      </p:sp>
      <p:pic>
        <p:nvPicPr>
          <p:cNvPr id="12" name="Grafik 11"/>
          <p:cNvPicPr/>
          <p:nvPr/>
        </p:nvPicPr>
        <p:blipFill>
          <a:blip r:embed="rId2"/>
          <a:stretch>
            <a:fillRect/>
          </a:stretch>
        </p:blipFill>
        <p:spPr>
          <a:xfrm>
            <a:off x="5416336" y="2573458"/>
            <a:ext cx="3456384" cy="2501185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986956" y="2573459"/>
            <a:ext cx="3642135" cy="2501185"/>
            <a:chOff x="986956" y="2573459"/>
            <a:chExt cx="3642135" cy="2501185"/>
          </a:xfrm>
        </p:grpSpPr>
        <p:pic>
          <p:nvPicPr>
            <p:cNvPr id="11" name="Grafik 1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86956" y="2573459"/>
              <a:ext cx="3642135" cy="2501185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1" t="25290" r="69266" b="71191"/>
            <a:stretch/>
          </p:blipFill>
          <p:spPr>
            <a:xfrm>
              <a:off x="1095425" y="2593479"/>
              <a:ext cx="495672" cy="144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61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Einsatzgrundsätze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7624" y="1628800"/>
            <a:ext cx="7499176" cy="4608512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de-DE" sz="2800" dirty="0" smtClean="0"/>
              <a:t>Spiegelungen</a:t>
            </a:r>
          </a:p>
          <a:p>
            <a:pPr>
              <a:spcBef>
                <a:spcPts val="1500"/>
              </a:spcBef>
            </a:pPr>
            <a:r>
              <a:rPr lang="de-DE" sz="2800" dirty="0" smtClean="0"/>
              <a:t>Abschirmung</a:t>
            </a:r>
          </a:p>
          <a:p>
            <a:pPr>
              <a:spcBef>
                <a:spcPts val="1500"/>
              </a:spcBef>
            </a:pPr>
            <a:r>
              <a:rPr lang="de-DE" sz="2800" dirty="0" smtClean="0"/>
              <a:t>2-D-Bild richtig „lesen“  </a:t>
            </a:r>
            <a:r>
              <a:rPr lang="de-DE" sz="2800" dirty="0" smtClean="0">
                <a:sym typeface="Wingdings" panose="05000000000000000000" pitchFamily="2" charset="2"/>
              </a:rPr>
              <a:t>  „</a:t>
            </a:r>
            <a:r>
              <a:rPr lang="de-DE" sz="2800" dirty="0" smtClean="0"/>
              <a:t>Würfelblick“</a:t>
            </a:r>
          </a:p>
          <a:p>
            <a:pPr>
              <a:spcBef>
                <a:spcPts val="1500"/>
              </a:spcBef>
            </a:pPr>
            <a:r>
              <a:rPr lang="de-DE" sz="2800" dirty="0" smtClean="0"/>
              <a:t>Erkundung / Tür-Kontrolle</a:t>
            </a:r>
          </a:p>
          <a:p>
            <a:pPr>
              <a:spcBef>
                <a:spcPts val="1500"/>
              </a:spcBef>
            </a:pPr>
            <a:r>
              <a:rPr lang="de-DE" sz="2800" dirty="0" smtClean="0"/>
              <a:t>Wahl des richtigen Farbschemas</a:t>
            </a:r>
          </a:p>
          <a:p>
            <a:pPr>
              <a:spcBef>
                <a:spcPts val="1500"/>
              </a:spcBef>
            </a:pPr>
            <a:r>
              <a:rPr lang="de-DE" sz="2800" dirty="0" smtClean="0"/>
              <a:t>Funktionen: Standbild, </a:t>
            </a:r>
            <a:r>
              <a:rPr lang="de-DE" sz="2800" dirty="0" err="1" smtClean="0"/>
              <a:t>Laserpointer</a:t>
            </a:r>
            <a:endParaRPr lang="de-DE" sz="2800" dirty="0" smtClean="0"/>
          </a:p>
          <a:p>
            <a:pPr>
              <a:spcBef>
                <a:spcPts val="1500"/>
              </a:spcBef>
            </a:pPr>
            <a:r>
              <a:rPr lang="de-DE" sz="2800" dirty="0" smtClean="0"/>
              <a:t>Wer hat die WBK im Einsatz?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807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Kamera </a:t>
            </a:r>
            <a:r>
              <a:rPr lang="de-DE" dirty="0" err="1" smtClean="0">
                <a:solidFill>
                  <a:srgbClr val="C00000"/>
                </a:solidFill>
              </a:rPr>
              <a:t>activ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photonics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smtClean="0">
                <a:solidFill>
                  <a:srgbClr val="C00000"/>
                </a:solidFill>
              </a:rPr>
              <a:t>           320 </a:t>
            </a:r>
            <a:r>
              <a:rPr lang="de-DE" dirty="0" err="1" smtClean="0">
                <a:solidFill>
                  <a:srgbClr val="C00000"/>
                </a:solidFill>
              </a:rPr>
              <a:t>micro</a:t>
            </a:r>
            <a:r>
              <a:rPr lang="de-DE" dirty="0" smtClean="0">
                <a:solidFill>
                  <a:srgbClr val="C00000"/>
                </a:solidFill>
              </a:rPr>
              <a:t> OÖ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50" y="2276872"/>
            <a:ext cx="3999323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0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Spiegelungen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043608" y="1772816"/>
            <a:ext cx="7920880" cy="5085184"/>
          </a:xfrm>
        </p:spPr>
        <p:txBody>
          <a:bodyPr>
            <a:normAutofit lnSpcReduction="10000"/>
          </a:bodyPr>
          <a:lstStyle/>
          <a:p>
            <a:pPr>
              <a:spcBef>
                <a:spcPts val="1500"/>
              </a:spcBef>
            </a:pPr>
            <a:r>
              <a:rPr lang="de-DE" sz="2400" b="1" dirty="0" smtClean="0">
                <a:solidFill>
                  <a:srgbClr val="CF4128"/>
                </a:solidFill>
              </a:rPr>
              <a:t>Glatte Oberflächen reflektieren Wärmestrahlung</a:t>
            </a:r>
            <a:r>
              <a:rPr lang="de-DE" sz="2400" b="1" dirty="0" smtClean="0">
                <a:solidFill>
                  <a:srgbClr val="FF0000"/>
                </a:solidFill>
              </a:rPr>
              <a:t/>
            </a:r>
            <a:br>
              <a:rPr lang="de-DE" sz="2400" b="1" dirty="0" smtClean="0">
                <a:solidFill>
                  <a:srgbClr val="FF0000"/>
                </a:solidFill>
              </a:rPr>
            </a:br>
            <a:r>
              <a:rPr lang="de-DE" sz="2400" b="1" dirty="0" smtClean="0">
                <a:solidFill>
                  <a:srgbClr val="FF0000"/>
                </a:solidFill>
              </a:rPr>
              <a:t>		</a:t>
            </a:r>
            <a:r>
              <a:rPr lang="de-DE" sz="2400" b="1" dirty="0" smtClean="0"/>
              <a:t>Reflexion </a:t>
            </a:r>
            <a:r>
              <a:rPr lang="de-DE" sz="2400" b="1" dirty="0" smtClean="0">
                <a:sym typeface="Wingdings" panose="05000000000000000000" pitchFamily="2" charset="2"/>
              </a:rPr>
              <a:t> Spiegelungen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de-DE" sz="2400" b="1" dirty="0" smtClean="0">
                <a:sym typeface="Wingdings" panose="05000000000000000000" pitchFamily="2" charset="2"/>
              </a:rPr>
              <a:t>	</a:t>
            </a:r>
            <a:r>
              <a:rPr lang="de-DE" sz="24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 Mögliche Fehlinterpretationen!!!</a:t>
            </a:r>
            <a:endParaRPr lang="de-DE" sz="2400" b="1" dirty="0" smtClean="0">
              <a:solidFill>
                <a:srgbClr val="CF4128"/>
              </a:solidFill>
            </a:endParaRPr>
          </a:p>
          <a:p>
            <a:pPr>
              <a:spcBef>
                <a:spcPts val="1500"/>
              </a:spcBef>
              <a:tabLst>
                <a:tab pos="447675" algn="l"/>
                <a:tab pos="895350" algn="l"/>
              </a:tabLst>
            </a:pPr>
            <a:r>
              <a:rPr lang="de-DE" sz="2400" b="1" dirty="0" smtClean="0"/>
              <a:t>Beispiele:</a:t>
            </a: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>
                <a:sym typeface="Wingdings" panose="05000000000000000000" pitchFamily="2" charset="2"/>
              </a:rPr>
              <a:t>Glas</a:t>
            </a: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>
                <a:sym typeface="Wingdings" panose="05000000000000000000" pitchFamily="2" charset="2"/>
              </a:rPr>
              <a:t>Glatte (glänzende)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2000" b="1" dirty="0">
                <a:sym typeface="Wingdings" panose="05000000000000000000" pitchFamily="2" charset="2"/>
              </a:rPr>
              <a:t>Metallflächen</a:t>
            </a: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>
                <a:sym typeface="Wingdings" panose="05000000000000000000" pitchFamily="2" charset="2"/>
              </a:rPr>
              <a:t>Glatte Fliesen</a:t>
            </a: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 smtClean="0">
                <a:sym typeface="Wingdings" panose="05000000000000000000" pitchFamily="2" charset="2"/>
              </a:rPr>
              <a:t>Wasseroberfläche</a:t>
            </a: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 smtClean="0">
                <a:sym typeface="Wingdings" panose="05000000000000000000" pitchFamily="2" charset="2"/>
              </a:rPr>
              <a:t>…</a:t>
            </a:r>
            <a:endParaRPr lang="de-DE" sz="2400" b="1" dirty="0" smtClean="0"/>
          </a:p>
          <a:p>
            <a:pPr>
              <a:spcBef>
                <a:spcPts val="1500"/>
              </a:spcBef>
              <a:tabLst>
                <a:tab pos="447675" algn="l"/>
                <a:tab pos="895350" algn="l"/>
              </a:tabLst>
            </a:pPr>
            <a:endParaRPr lang="de-DE" sz="1400" b="1" dirty="0" smtClean="0"/>
          </a:p>
          <a:p>
            <a:pPr>
              <a:spcBef>
                <a:spcPts val="1500"/>
              </a:spcBef>
              <a:tabLst>
                <a:tab pos="447675" algn="l"/>
                <a:tab pos="895350" algn="l"/>
              </a:tabLst>
            </a:pPr>
            <a:r>
              <a:rPr lang="de-DE" sz="2400" b="1" dirty="0" smtClean="0"/>
              <a:t>Abhilfe </a:t>
            </a:r>
            <a:r>
              <a:rPr lang="de-DE" sz="2400" b="1" dirty="0" smtClean="0">
                <a:sym typeface="Wingdings" panose="05000000000000000000" pitchFamily="2" charset="2"/>
              </a:rPr>
              <a:t> Winken, Bewegen, Standortwechsel, …</a:t>
            </a:r>
            <a:endParaRPr lang="de-DE" sz="2400" b="1" dirty="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1151" r="8263" b="2751"/>
          <a:stretch/>
        </p:blipFill>
        <p:spPr>
          <a:xfrm>
            <a:off x="5148064" y="3156129"/>
            <a:ext cx="3384376" cy="26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1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Spiegelungen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043608" y="1772816"/>
            <a:ext cx="7920880" cy="5085184"/>
          </a:xfrm>
        </p:spPr>
        <p:txBody>
          <a:bodyPr>
            <a:normAutofit lnSpcReduction="10000"/>
          </a:bodyPr>
          <a:lstStyle/>
          <a:p>
            <a:pPr>
              <a:spcBef>
                <a:spcPts val="1500"/>
              </a:spcBef>
            </a:pPr>
            <a:r>
              <a:rPr lang="de-DE" sz="2400" b="1" dirty="0" smtClean="0">
                <a:solidFill>
                  <a:srgbClr val="CF4128"/>
                </a:solidFill>
              </a:rPr>
              <a:t>Glatte Oberflächen reflektieren Wärmestrahlung</a:t>
            </a:r>
            <a:r>
              <a:rPr lang="de-DE" sz="2400" b="1" dirty="0" smtClean="0">
                <a:solidFill>
                  <a:srgbClr val="FF0000"/>
                </a:solidFill>
              </a:rPr>
              <a:t/>
            </a:r>
            <a:br>
              <a:rPr lang="de-DE" sz="2400" b="1" dirty="0" smtClean="0">
                <a:solidFill>
                  <a:srgbClr val="FF0000"/>
                </a:solidFill>
              </a:rPr>
            </a:br>
            <a:r>
              <a:rPr lang="de-DE" sz="2400" b="1" dirty="0" smtClean="0">
                <a:solidFill>
                  <a:srgbClr val="FF0000"/>
                </a:solidFill>
              </a:rPr>
              <a:t>		</a:t>
            </a:r>
            <a:r>
              <a:rPr lang="de-DE" sz="2400" b="1" dirty="0" smtClean="0"/>
              <a:t>Reflexion </a:t>
            </a:r>
            <a:r>
              <a:rPr lang="de-DE" sz="2400" b="1" dirty="0" smtClean="0">
                <a:sym typeface="Wingdings" panose="05000000000000000000" pitchFamily="2" charset="2"/>
              </a:rPr>
              <a:t> Spiegelungen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de-DE" sz="2400" b="1" dirty="0" smtClean="0">
                <a:sym typeface="Wingdings" panose="05000000000000000000" pitchFamily="2" charset="2"/>
              </a:rPr>
              <a:t>	</a:t>
            </a:r>
            <a:r>
              <a:rPr lang="de-DE" sz="24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 Mögliche Fehlinterpretationen!!!</a:t>
            </a:r>
            <a:endParaRPr lang="de-DE" sz="2400" b="1" dirty="0" smtClean="0">
              <a:solidFill>
                <a:srgbClr val="CF4128"/>
              </a:solidFill>
            </a:endParaRPr>
          </a:p>
          <a:p>
            <a:pPr>
              <a:spcBef>
                <a:spcPts val="1500"/>
              </a:spcBef>
              <a:tabLst>
                <a:tab pos="447675" algn="l"/>
                <a:tab pos="895350" algn="l"/>
              </a:tabLst>
            </a:pPr>
            <a:r>
              <a:rPr lang="de-DE" sz="2400" b="1" dirty="0" smtClean="0"/>
              <a:t>Beispiele</a:t>
            </a: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>
                <a:sym typeface="Wingdings" panose="05000000000000000000" pitchFamily="2" charset="2"/>
              </a:rPr>
              <a:t>Glas</a:t>
            </a: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>
                <a:sym typeface="Wingdings" panose="05000000000000000000" pitchFamily="2" charset="2"/>
              </a:rPr>
              <a:t>Glatte (glänzende)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2000" b="1" dirty="0">
                <a:sym typeface="Wingdings" panose="05000000000000000000" pitchFamily="2" charset="2"/>
              </a:rPr>
              <a:t>Metallflächen</a:t>
            </a: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>
                <a:sym typeface="Wingdings" panose="05000000000000000000" pitchFamily="2" charset="2"/>
              </a:rPr>
              <a:t>Glatte Fliesen</a:t>
            </a: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 smtClean="0">
                <a:sym typeface="Wingdings" panose="05000000000000000000" pitchFamily="2" charset="2"/>
              </a:rPr>
              <a:t>Wasseroberfläche</a:t>
            </a: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 smtClean="0">
                <a:sym typeface="Wingdings" panose="05000000000000000000" pitchFamily="2" charset="2"/>
              </a:rPr>
              <a:t>…</a:t>
            </a:r>
            <a:endParaRPr lang="de-DE" sz="2400" b="1" dirty="0" smtClean="0"/>
          </a:p>
          <a:p>
            <a:pPr>
              <a:spcBef>
                <a:spcPts val="1500"/>
              </a:spcBef>
              <a:tabLst>
                <a:tab pos="447675" algn="l"/>
                <a:tab pos="895350" algn="l"/>
              </a:tabLst>
            </a:pPr>
            <a:endParaRPr lang="de-DE" sz="1400" b="1" dirty="0" smtClean="0"/>
          </a:p>
          <a:p>
            <a:pPr>
              <a:spcBef>
                <a:spcPts val="1500"/>
              </a:spcBef>
              <a:tabLst>
                <a:tab pos="447675" algn="l"/>
                <a:tab pos="895350" algn="l"/>
              </a:tabLst>
            </a:pPr>
            <a:r>
              <a:rPr lang="de-DE" sz="2400" b="1" dirty="0" smtClean="0"/>
              <a:t>Abhilfe </a:t>
            </a:r>
            <a:r>
              <a:rPr lang="de-DE" sz="2400" b="1" dirty="0" smtClean="0">
                <a:sym typeface="Wingdings" panose="05000000000000000000" pitchFamily="2" charset="2"/>
              </a:rPr>
              <a:t> Winken, Bewegen, Standortwechsel, …</a:t>
            </a:r>
            <a:endParaRPr lang="de-DE" sz="2400" b="1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95589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4851" r="9050" b="6950"/>
          <a:stretch/>
        </p:blipFill>
        <p:spPr>
          <a:xfrm>
            <a:off x="5001743" y="1799894"/>
            <a:ext cx="3915835" cy="293687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3800"/>
          <a:stretch/>
        </p:blipFill>
        <p:spPr>
          <a:xfrm>
            <a:off x="947365" y="1799894"/>
            <a:ext cx="3916362" cy="293727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47365" y="4933617"/>
            <a:ext cx="3916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Blick durch die Glastüren ohne WBK</a:t>
            </a:r>
          </a:p>
          <a:p>
            <a:pPr algn="ctr"/>
            <a:r>
              <a:rPr lang="de-A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Keine Personen sichtbar</a:t>
            </a:r>
            <a:endParaRPr lang="de-A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997077" y="4933617"/>
            <a:ext cx="3916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Blick durch die Glastüren </a:t>
            </a:r>
          </a:p>
          <a:p>
            <a:pPr algn="ctr"/>
            <a:r>
              <a:rPr lang="de-A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einer WBK</a:t>
            </a:r>
          </a:p>
          <a:p>
            <a:pPr algn="ctr"/>
            <a:r>
              <a:rPr lang="de-A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Reflexion der AS-Träger</a:t>
            </a:r>
            <a:endParaRPr lang="de-A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Spiegelungen</a:t>
            </a:r>
            <a:endParaRPr lang="de-AT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5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947365" y="4869160"/>
            <a:ext cx="3916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Blick auf eine Fliesenwand ohne WBK. </a:t>
            </a:r>
          </a:p>
          <a:p>
            <a:pPr algn="ctr"/>
            <a:r>
              <a:rPr lang="de-A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Keine Personen sichtbar</a:t>
            </a:r>
            <a:endParaRPr lang="de-A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48063" y="4869160"/>
            <a:ext cx="376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>
                <a:latin typeface="Arial" panose="020B0604020202020204" pitchFamily="34" charset="0"/>
                <a:cs typeface="Arial" panose="020B0604020202020204" pitchFamily="34" charset="0"/>
              </a:rPr>
              <a:t>Blick auf eine Fliesenwand mit </a:t>
            </a:r>
            <a:r>
              <a:rPr lang="de-A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einer WBK. </a:t>
            </a:r>
          </a:p>
          <a:p>
            <a:pPr algn="ctr"/>
            <a:r>
              <a:rPr lang="de-A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Reflexion der AS-Träger.</a:t>
            </a:r>
            <a:endParaRPr lang="de-A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Spiegelungen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6951" r="9051" b="17450"/>
          <a:stretch/>
        </p:blipFill>
        <p:spPr>
          <a:xfrm>
            <a:off x="5291557" y="1874844"/>
            <a:ext cx="3478386" cy="266429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" r="45082"/>
          <a:stretch/>
        </p:blipFill>
        <p:spPr>
          <a:xfrm rot="5400000">
            <a:off x="1572357" y="1476926"/>
            <a:ext cx="2664296" cy="34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Abschirmung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043608" y="1772816"/>
            <a:ext cx="7920880" cy="4896544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de-DE" sz="2400" b="1" dirty="0" smtClean="0">
                <a:solidFill>
                  <a:srgbClr val="CF4128"/>
                </a:solidFill>
              </a:rPr>
              <a:t>Wärmestrahlung durchdringt nur teilweise Materialien bzw. Gegenstände</a:t>
            </a:r>
            <a:r>
              <a:rPr lang="de-DE" sz="2400" b="1" dirty="0">
                <a:solidFill>
                  <a:srgbClr val="CF4128"/>
                </a:solidFill>
              </a:rPr>
              <a:t> </a:t>
            </a:r>
            <a:r>
              <a:rPr lang="de-DE" sz="2400" dirty="0" smtClean="0"/>
              <a:t>(Transmission) </a:t>
            </a:r>
          </a:p>
          <a:p>
            <a:pPr>
              <a:spcBef>
                <a:spcPts val="1500"/>
              </a:spcBef>
            </a:pPr>
            <a:r>
              <a:rPr lang="de-DE" sz="2400" b="1" dirty="0" smtClean="0"/>
              <a:t>Beispiele (keine Durchdringung)</a:t>
            </a:r>
          </a:p>
          <a:p>
            <a:pPr lvl="1">
              <a:spcBef>
                <a:spcPts val="1500"/>
              </a:spcBef>
              <a:tabLst>
                <a:tab pos="447675" algn="l"/>
                <a:tab pos="895350" algn="l"/>
              </a:tabLst>
            </a:pPr>
            <a:r>
              <a:rPr lang="de-DE" sz="2000" b="1" dirty="0" smtClean="0">
                <a:sym typeface="Wingdings" panose="05000000000000000000" pitchFamily="2" charset="2"/>
              </a:rPr>
              <a:t>Glas (Fenster, Tür, …)</a:t>
            </a:r>
            <a:endParaRPr lang="de-DE" sz="2000" b="1" dirty="0">
              <a:sym typeface="Wingdings" panose="05000000000000000000" pitchFamily="2" charset="2"/>
            </a:endParaRP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 smtClean="0">
                <a:sym typeface="Wingdings" panose="05000000000000000000" pitchFamily="2" charset="2"/>
              </a:rPr>
              <a:t>Wasser</a:t>
            </a:r>
            <a:endParaRPr lang="de-DE" sz="2000" b="1" dirty="0">
              <a:sym typeface="Wingdings" panose="05000000000000000000" pitchFamily="2" charset="2"/>
            </a:endParaRP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 smtClean="0">
                <a:sym typeface="Wingdings" panose="05000000000000000000" pitchFamily="2" charset="2"/>
              </a:rPr>
              <a:t>Mauern</a:t>
            </a:r>
            <a:endParaRPr lang="de-DE" sz="2000" b="1" dirty="0">
              <a:sym typeface="Wingdings" panose="05000000000000000000" pitchFamily="2" charset="2"/>
            </a:endParaRP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 smtClean="0">
                <a:sym typeface="Wingdings" panose="05000000000000000000" pitchFamily="2" charset="2"/>
              </a:rPr>
              <a:t>Blatt Papier </a:t>
            </a:r>
            <a:r>
              <a:rPr lang="de-DE" sz="2000" dirty="0" smtClean="0">
                <a:sym typeface="Wingdings" panose="05000000000000000000" pitchFamily="2" charset="2"/>
              </a:rPr>
              <a:t>(reicht bereits für eine Abschirmung aus)</a:t>
            </a:r>
          </a:p>
          <a:p>
            <a:pPr lvl="1">
              <a:spcBef>
                <a:spcPts val="600"/>
              </a:spcBef>
              <a:tabLst>
                <a:tab pos="447675" algn="l"/>
                <a:tab pos="895350" algn="l"/>
              </a:tabLst>
            </a:pPr>
            <a:r>
              <a:rPr lang="de-DE" sz="2000" b="1" dirty="0" smtClean="0">
                <a:sym typeface="Wingdings" panose="05000000000000000000" pitchFamily="2" charset="2"/>
              </a:rPr>
              <a:t>…</a:t>
            </a:r>
            <a:endParaRPr lang="de-DE" sz="2400" b="1" dirty="0" smtClean="0"/>
          </a:p>
          <a:p>
            <a:pPr>
              <a:spcBef>
                <a:spcPts val="1500"/>
              </a:spcBef>
              <a:tabLst>
                <a:tab pos="447675" algn="l"/>
                <a:tab pos="895350" algn="l"/>
              </a:tabLst>
            </a:pPr>
            <a:endParaRPr lang="de-DE" sz="1050" b="1" dirty="0" smtClean="0"/>
          </a:p>
          <a:p>
            <a:pPr marL="447675" indent="-447675">
              <a:spcBef>
                <a:spcPts val="1500"/>
              </a:spcBef>
              <a:buNone/>
              <a:tabLst>
                <a:tab pos="447675" algn="l"/>
                <a:tab pos="895350" algn="l"/>
              </a:tabLst>
            </a:pPr>
            <a:r>
              <a:rPr lang="de-DE" sz="24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 	Mit einer WBK kann man nicht durch Wände, Fenster, … sehen</a:t>
            </a:r>
            <a:endParaRPr lang="de-DE" sz="2400" b="1" dirty="0" smtClean="0">
              <a:solidFill>
                <a:srgbClr val="CF41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Abschirmung - Personensuche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39" y="1498172"/>
            <a:ext cx="3323861" cy="249289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39" y="4149080"/>
            <a:ext cx="3323861" cy="249289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3740" r="17713" b="15350"/>
          <a:stretch/>
        </p:blipFill>
        <p:spPr>
          <a:xfrm>
            <a:off x="5292080" y="4149080"/>
            <a:ext cx="3308924" cy="24928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0601" r="12201" b="8001"/>
          <a:stretch/>
        </p:blipFill>
        <p:spPr>
          <a:xfrm>
            <a:off x="5292080" y="1486255"/>
            <a:ext cx="3308924" cy="25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4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2-D-Bild richtig „lesen“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043608" y="1772816"/>
            <a:ext cx="7920880" cy="4896544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de-DE" sz="2400" dirty="0" smtClean="0"/>
              <a:t>Unser Auge ist ein 3-D-Bild gewohnt</a:t>
            </a:r>
          </a:p>
          <a:p>
            <a:pPr>
              <a:spcBef>
                <a:spcPts val="1500"/>
              </a:spcBef>
              <a:tabLst>
                <a:tab pos="447675" algn="l"/>
                <a:tab pos="895350" algn="l"/>
              </a:tabLst>
            </a:pPr>
            <a:r>
              <a:rPr lang="de-DE" sz="2400" b="1" dirty="0" smtClean="0">
                <a:solidFill>
                  <a:srgbClr val="CF4128"/>
                </a:solidFill>
              </a:rPr>
              <a:t>Eine WBK liefert aber ein 2-D-Bild</a:t>
            </a:r>
          </a:p>
          <a:p>
            <a:pPr marL="0" indent="0">
              <a:spcBef>
                <a:spcPts val="1500"/>
              </a:spcBef>
              <a:buNone/>
              <a:tabLst>
                <a:tab pos="447675" algn="l"/>
                <a:tab pos="895350" algn="l"/>
              </a:tabLst>
            </a:pPr>
            <a:r>
              <a:rPr lang="de-DE" sz="1000" b="1" dirty="0" smtClean="0">
                <a:solidFill>
                  <a:srgbClr val="CF4128"/>
                </a:solidFill>
              </a:rPr>
              <a:t/>
            </a:r>
            <a:br>
              <a:rPr lang="de-DE" sz="1000" b="1" dirty="0" smtClean="0">
                <a:solidFill>
                  <a:srgbClr val="CF4128"/>
                </a:solidFill>
              </a:rPr>
            </a:br>
            <a:r>
              <a:rPr lang="de-DE" sz="2400" dirty="0" smtClean="0"/>
              <a:t>	</a:t>
            </a:r>
            <a:r>
              <a:rPr lang="de-DE" sz="2400" dirty="0" smtClean="0">
                <a:sym typeface="Wingdings" panose="05000000000000000000" pitchFamily="2" charset="2"/>
              </a:rPr>
              <a:t>	Distanzen sind schwieriger einzuschätzen</a:t>
            </a:r>
            <a:br>
              <a:rPr lang="de-DE" sz="24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		(„Achtung“ bei Zoom-Funktion)</a:t>
            </a:r>
          </a:p>
          <a:p>
            <a:pPr marL="0" indent="0">
              <a:spcBef>
                <a:spcPts val="1500"/>
              </a:spcBef>
              <a:buNone/>
              <a:tabLst>
                <a:tab pos="447675" algn="l"/>
                <a:tab pos="895350" algn="l"/>
              </a:tabLst>
            </a:pPr>
            <a:r>
              <a:rPr lang="de-DE" sz="1000" dirty="0" smtClean="0">
                <a:sym typeface="Wingdings" panose="05000000000000000000" pitchFamily="2" charset="2"/>
              </a:rPr>
              <a:t/>
            </a:r>
            <a:br>
              <a:rPr lang="de-DE" sz="10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		Erkennen von Gefahrenquellen möglich</a:t>
            </a:r>
            <a:br>
              <a:rPr lang="de-DE" sz="24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		Aber:	-  Wo genau?</a:t>
            </a:r>
            <a:br>
              <a:rPr lang="de-DE" sz="24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				-  Distanz?</a:t>
            </a:r>
            <a:br>
              <a:rPr lang="de-DE" sz="24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				-  Gleiche Temperatur wie Boden</a:t>
            </a:r>
            <a:br>
              <a:rPr lang="de-DE" sz="24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					 schwer zu erkennen</a:t>
            </a:r>
          </a:p>
        </p:txBody>
      </p:sp>
    </p:spTree>
    <p:extLst>
      <p:ext uri="{BB962C8B-B14F-4D97-AF65-F5344CB8AC3E}">
        <p14:creationId xmlns:p14="http://schemas.microsoft.com/office/powerpoint/2010/main" val="353002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2-D-Bild richtig „lesen“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3" y="2169184"/>
            <a:ext cx="3888000" cy="2916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9051" r="3538" b="3801"/>
          <a:stretch/>
        </p:blipFill>
        <p:spPr>
          <a:xfrm>
            <a:off x="5098167" y="2169184"/>
            <a:ext cx="3794313" cy="2916000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755576" y="5517232"/>
            <a:ext cx="8363046" cy="1224136"/>
          </a:xfrm>
        </p:spPr>
        <p:txBody>
          <a:bodyPr>
            <a:normAutofit/>
          </a:bodyPr>
          <a:lstStyle/>
          <a:p>
            <a:pPr marL="177800" indent="0" algn="ctr">
              <a:spcBef>
                <a:spcPts val="1500"/>
              </a:spcBef>
              <a:buNone/>
              <a:tabLst>
                <a:tab pos="447675" algn="l"/>
                <a:tab pos="895350" algn="l"/>
              </a:tabLst>
            </a:pPr>
            <a:r>
              <a:rPr lang="de-AT" sz="2400" b="1" dirty="0" smtClean="0">
                <a:solidFill>
                  <a:srgbClr val="CF4128"/>
                </a:solidFill>
              </a:rPr>
              <a:t>ACHTUNG!</a:t>
            </a:r>
          </a:p>
          <a:p>
            <a:pPr marL="177800" indent="0" algn="ctr">
              <a:spcBef>
                <a:spcPts val="1500"/>
              </a:spcBef>
              <a:buNone/>
              <a:tabLst>
                <a:tab pos="447675" algn="l"/>
                <a:tab pos="895350" algn="l"/>
              </a:tabLst>
            </a:pPr>
            <a:r>
              <a:rPr lang="de-AT" sz="2400" b="1" dirty="0" smtClean="0"/>
              <a:t>Absturzgefahr am Wärmebild sehr schwer erkennbar</a:t>
            </a:r>
            <a:endParaRPr lang="de-AT" sz="2400" b="1" dirty="0"/>
          </a:p>
        </p:txBody>
      </p:sp>
    </p:spTree>
    <p:extLst>
      <p:ext uri="{BB962C8B-B14F-4D97-AF65-F5344CB8AC3E}">
        <p14:creationId xmlns:p14="http://schemas.microsoft.com/office/powerpoint/2010/main" val="8128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Würfelblick</a:t>
            </a:r>
            <a:endParaRPr lang="de-AT" sz="2400" b="1" dirty="0">
              <a:latin typeface="Arial" pitchFamily="34" charset="0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1472528" y="1525480"/>
            <a:ext cx="6954517" cy="5215888"/>
            <a:chOff x="1643675" y="1525480"/>
            <a:chExt cx="6474464" cy="4855848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0" t="3800" r="3800" b="11150"/>
            <a:stretch/>
          </p:blipFill>
          <p:spPr>
            <a:xfrm>
              <a:off x="1643675" y="1525480"/>
              <a:ext cx="6474464" cy="4855848"/>
            </a:xfrm>
            <a:prstGeom prst="rect">
              <a:avLst/>
            </a:prstGeom>
          </p:spPr>
        </p:pic>
        <p:cxnSp>
          <p:nvCxnSpPr>
            <p:cNvPr id="4" name="Gerade Verbindung mit Pfeil 3"/>
            <p:cNvCxnSpPr/>
            <p:nvPr/>
          </p:nvCxnSpPr>
          <p:spPr>
            <a:xfrm flipV="1">
              <a:off x="4788024" y="3429000"/>
              <a:ext cx="246856" cy="46190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/>
            <p:cNvCxnSpPr/>
            <p:nvPr/>
          </p:nvCxnSpPr>
          <p:spPr>
            <a:xfrm flipH="1">
              <a:off x="3779912" y="5295412"/>
              <a:ext cx="330997" cy="61933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>
              <a:off x="4792317" y="4581128"/>
              <a:ext cx="157470" cy="28803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>
              <a:off x="4997321" y="4026267"/>
              <a:ext cx="726807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flipH="1">
              <a:off x="3389172" y="4026267"/>
              <a:ext cx="721737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 flipV="1">
              <a:off x="4663919" y="3013665"/>
              <a:ext cx="102840" cy="69917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30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Würfelblick</a:t>
            </a:r>
            <a:endParaRPr lang="de-AT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1214246" y="1478922"/>
            <a:ext cx="7445932" cy="4979277"/>
            <a:chOff x="2366963" y="1628775"/>
            <a:chExt cx="5400675" cy="3611563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2366963" y="1628775"/>
              <a:ext cx="5400675" cy="32496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2366963" y="3201476"/>
              <a:ext cx="15113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4240073" y="3199889"/>
              <a:ext cx="4184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4645719" y="3199889"/>
              <a:ext cx="0" cy="1678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H="1">
              <a:off x="3589338" y="3005138"/>
              <a:ext cx="0" cy="1947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3590925" y="2468687"/>
              <a:ext cx="11525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3581400" y="1628775"/>
              <a:ext cx="9525" cy="1016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5607051" y="3354695"/>
              <a:ext cx="8278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5607050" y="3099683"/>
              <a:ext cx="0" cy="9357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5607050" y="4394202"/>
              <a:ext cx="0" cy="4841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5607050" y="1635124"/>
              <a:ext cx="0" cy="1101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>
              <a:off x="5102225" y="2468687"/>
              <a:ext cx="5048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5607050" y="4035427"/>
              <a:ext cx="361950" cy="358775"/>
              <a:chOff x="3742" y="3081"/>
              <a:chExt cx="228" cy="226"/>
            </a:xfrm>
          </p:grpSpPr>
          <p:sp>
            <p:nvSpPr>
              <p:cNvPr id="17" name="Line 17"/>
              <p:cNvSpPr>
                <a:spLocks noChangeShapeType="1"/>
              </p:cNvSpPr>
              <p:nvPr/>
            </p:nvSpPr>
            <p:spPr bwMode="auto">
              <a:xfrm>
                <a:off x="3742" y="3081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>
                <a:off x="3742" y="330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3743" y="3081"/>
                <a:ext cx="227" cy="226"/>
              </a:xfrm>
              <a:custGeom>
                <a:avLst/>
                <a:gdLst>
                  <a:gd name="T0" fmla="*/ 227 w 227"/>
                  <a:gd name="T1" fmla="*/ 226 h 226"/>
                  <a:gd name="T2" fmla="*/ 0 w 227"/>
                  <a:gd name="T3" fmla="*/ 0 h 22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" h="226">
                    <a:moveTo>
                      <a:pt x="227" y="226"/>
                    </a:moveTo>
                    <a:cubicBezTo>
                      <a:pt x="219" y="106"/>
                      <a:pt x="130" y="0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  <p:grpSp>
          <p:nvGrpSpPr>
            <p:cNvPr id="20" name="Group 21"/>
            <p:cNvGrpSpPr>
              <a:grpSpLocks/>
            </p:cNvGrpSpPr>
            <p:nvPr/>
          </p:nvGrpSpPr>
          <p:grpSpPr bwMode="auto">
            <a:xfrm>
              <a:off x="5607050" y="2736850"/>
              <a:ext cx="361950" cy="358775"/>
              <a:chOff x="3742" y="2944"/>
              <a:chExt cx="228" cy="226"/>
            </a:xfrm>
          </p:grpSpPr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>
                <a:off x="3742" y="2944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>
                <a:off x="3742" y="3170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743" y="2944"/>
                <a:ext cx="227" cy="226"/>
              </a:xfrm>
              <a:custGeom>
                <a:avLst/>
                <a:gdLst>
                  <a:gd name="T0" fmla="*/ 227 w 227"/>
                  <a:gd name="T1" fmla="*/ 226 h 226"/>
                  <a:gd name="T2" fmla="*/ 0 w 227"/>
                  <a:gd name="T3" fmla="*/ 0 h 22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" h="226">
                    <a:moveTo>
                      <a:pt x="227" y="226"/>
                    </a:moveTo>
                    <a:cubicBezTo>
                      <a:pt x="219" y="106"/>
                      <a:pt x="130" y="0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  <p:grpSp>
          <p:nvGrpSpPr>
            <p:cNvPr id="24" name="Group 25"/>
            <p:cNvGrpSpPr>
              <a:grpSpLocks/>
            </p:cNvGrpSpPr>
            <p:nvPr/>
          </p:nvGrpSpPr>
          <p:grpSpPr bwMode="auto">
            <a:xfrm>
              <a:off x="4743450" y="2108199"/>
              <a:ext cx="361950" cy="358775"/>
              <a:chOff x="3742" y="2865"/>
              <a:chExt cx="228" cy="226"/>
            </a:xfrm>
          </p:grpSpPr>
          <p:sp>
            <p:nvSpPr>
              <p:cNvPr id="25" name="Line 26"/>
              <p:cNvSpPr>
                <a:spLocks noChangeShapeType="1"/>
              </p:cNvSpPr>
              <p:nvPr/>
            </p:nvSpPr>
            <p:spPr bwMode="auto">
              <a:xfrm>
                <a:off x="3742" y="2865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26" name="Line 27"/>
              <p:cNvSpPr>
                <a:spLocks noChangeShapeType="1"/>
              </p:cNvSpPr>
              <p:nvPr/>
            </p:nvSpPr>
            <p:spPr bwMode="auto">
              <a:xfrm>
                <a:off x="3742" y="3091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3743" y="2865"/>
                <a:ext cx="227" cy="226"/>
              </a:xfrm>
              <a:custGeom>
                <a:avLst/>
                <a:gdLst>
                  <a:gd name="T0" fmla="*/ 227 w 227"/>
                  <a:gd name="T1" fmla="*/ 226 h 226"/>
                  <a:gd name="T2" fmla="*/ 0 w 227"/>
                  <a:gd name="T3" fmla="*/ 0 h 22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" h="226">
                    <a:moveTo>
                      <a:pt x="227" y="226"/>
                    </a:moveTo>
                    <a:cubicBezTo>
                      <a:pt x="219" y="106"/>
                      <a:pt x="130" y="0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  <p:grpSp>
          <p:nvGrpSpPr>
            <p:cNvPr id="28" name="Group 29"/>
            <p:cNvGrpSpPr>
              <a:grpSpLocks/>
            </p:cNvGrpSpPr>
            <p:nvPr/>
          </p:nvGrpSpPr>
          <p:grpSpPr bwMode="auto">
            <a:xfrm flipH="1">
              <a:off x="3230563" y="2644775"/>
              <a:ext cx="360362" cy="358775"/>
              <a:chOff x="3742" y="2750"/>
              <a:chExt cx="228" cy="226"/>
            </a:xfrm>
          </p:grpSpPr>
          <p:sp>
            <p:nvSpPr>
              <p:cNvPr id="29" name="Line 30"/>
              <p:cNvSpPr>
                <a:spLocks noChangeShapeType="1"/>
              </p:cNvSpPr>
              <p:nvPr/>
            </p:nvSpPr>
            <p:spPr bwMode="auto">
              <a:xfrm>
                <a:off x="3742" y="2750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30" name="Line 31"/>
              <p:cNvSpPr>
                <a:spLocks noChangeShapeType="1"/>
              </p:cNvSpPr>
              <p:nvPr/>
            </p:nvSpPr>
            <p:spPr bwMode="auto">
              <a:xfrm>
                <a:off x="3742" y="2976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743" y="2750"/>
                <a:ext cx="227" cy="226"/>
              </a:xfrm>
              <a:custGeom>
                <a:avLst/>
                <a:gdLst>
                  <a:gd name="T0" fmla="*/ 227 w 227"/>
                  <a:gd name="T1" fmla="*/ 226 h 226"/>
                  <a:gd name="T2" fmla="*/ 0 w 227"/>
                  <a:gd name="T3" fmla="*/ 0 h 22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" h="226">
                    <a:moveTo>
                      <a:pt x="227" y="226"/>
                    </a:moveTo>
                    <a:cubicBezTo>
                      <a:pt x="219" y="106"/>
                      <a:pt x="130" y="0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  <p:grpSp>
          <p:nvGrpSpPr>
            <p:cNvPr id="32" name="Group 33"/>
            <p:cNvGrpSpPr>
              <a:grpSpLocks/>
            </p:cNvGrpSpPr>
            <p:nvPr/>
          </p:nvGrpSpPr>
          <p:grpSpPr bwMode="auto">
            <a:xfrm rot="10800000">
              <a:off x="3878263" y="3201989"/>
              <a:ext cx="361950" cy="358775"/>
              <a:chOff x="3742" y="2808"/>
              <a:chExt cx="228" cy="226"/>
            </a:xfrm>
          </p:grpSpPr>
          <p:sp>
            <p:nvSpPr>
              <p:cNvPr id="33" name="Line 34"/>
              <p:cNvSpPr>
                <a:spLocks noChangeShapeType="1"/>
              </p:cNvSpPr>
              <p:nvPr/>
            </p:nvSpPr>
            <p:spPr bwMode="auto">
              <a:xfrm>
                <a:off x="3742" y="2808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34" name="Line 35"/>
              <p:cNvSpPr>
                <a:spLocks noChangeShapeType="1"/>
              </p:cNvSpPr>
              <p:nvPr/>
            </p:nvSpPr>
            <p:spPr bwMode="auto">
              <a:xfrm>
                <a:off x="3742" y="3034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35" name="Freeform 36"/>
              <p:cNvSpPr>
                <a:spLocks/>
              </p:cNvSpPr>
              <p:nvPr/>
            </p:nvSpPr>
            <p:spPr bwMode="auto">
              <a:xfrm>
                <a:off x="3743" y="2808"/>
                <a:ext cx="227" cy="226"/>
              </a:xfrm>
              <a:custGeom>
                <a:avLst/>
                <a:gdLst>
                  <a:gd name="T0" fmla="*/ 227 w 227"/>
                  <a:gd name="T1" fmla="*/ 226 h 226"/>
                  <a:gd name="T2" fmla="*/ 0 w 227"/>
                  <a:gd name="T3" fmla="*/ 0 h 22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" h="226">
                    <a:moveTo>
                      <a:pt x="227" y="226"/>
                    </a:moveTo>
                    <a:cubicBezTo>
                      <a:pt x="219" y="106"/>
                      <a:pt x="130" y="0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  <p:grpSp>
          <p:nvGrpSpPr>
            <p:cNvPr id="37" name="Group 37"/>
            <p:cNvGrpSpPr>
              <a:grpSpLocks/>
            </p:cNvGrpSpPr>
            <p:nvPr/>
          </p:nvGrpSpPr>
          <p:grpSpPr bwMode="auto">
            <a:xfrm rot="5400000">
              <a:off x="5017282" y="4795043"/>
              <a:ext cx="361950" cy="528639"/>
              <a:chOff x="3742" y="2750"/>
              <a:chExt cx="228" cy="333"/>
            </a:xfrm>
          </p:grpSpPr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>
                <a:off x="3742" y="2750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0" name="Freeform 40"/>
              <p:cNvSpPr>
                <a:spLocks/>
              </p:cNvSpPr>
              <p:nvPr/>
            </p:nvSpPr>
            <p:spPr bwMode="auto">
              <a:xfrm>
                <a:off x="3743" y="2857"/>
                <a:ext cx="227" cy="226"/>
              </a:xfrm>
              <a:custGeom>
                <a:avLst/>
                <a:gdLst>
                  <a:gd name="T0" fmla="*/ 227 w 227"/>
                  <a:gd name="T1" fmla="*/ 226 h 226"/>
                  <a:gd name="T2" fmla="*/ 0 w 227"/>
                  <a:gd name="T3" fmla="*/ 0 h 22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" h="226">
                    <a:moveTo>
                      <a:pt x="227" y="226"/>
                    </a:moveTo>
                    <a:cubicBezTo>
                      <a:pt x="219" y="106"/>
                      <a:pt x="130" y="0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  <p:grpSp>
          <p:nvGrpSpPr>
            <p:cNvPr id="41" name="Group 45"/>
            <p:cNvGrpSpPr>
              <a:grpSpLocks/>
            </p:cNvGrpSpPr>
            <p:nvPr/>
          </p:nvGrpSpPr>
          <p:grpSpPr bwMode="auto">
            <a:xfrm rot="16200000" flipH="1">
              <a:off x="4743451" y="4878398"/>
              <a:ext cx="360363" cy="360363"/>
              <a:chOff x="3742" y="2750"/>
              <a:chExt cx="227" cy="226"/>
            </a:xfrm>
          </p:grpSpPr>
          <p:sp>
            <p:nvSpPr>
              <p:cNvPr id="42" name="Line 46"/>
              <p:cNvSpPr>
                <a:spLocks noChangeShapeType="1"/>
              </p:cNvSpPr>
              <p:nvPr/>
            </p:nvSpPr>
            <p:spPr bwMode="auto">
              <a:xfrm>
                <a:off x="3742" y="2750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3" name="Line 47"/>
              <p:cNvSpPr>
                <a:spLocks noChangeShapeType="1"/>
              </p:cNvSpPr>
              <p:nvPr/>
            </p:nvSpPr>
            <p:spPr bwMode="auto">
              <a:xfrm>
                <a:off x="3742" y="2869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  <p:grpSp>
          <p:nvGrpSpPr>
            <p:cNvPr id="49" name="Group 76"/>
            <p:cNvGrpSpPr>
              <a:grpSpLocks/>
            </p:cNvGrpSpPr>
            <p:nvPr/>
          </p:nvGrpSpPr>
          <p:grpSpPr bwMode="auto">
            <a:xfrm>
              <a:off x="4833938" y="3970338"/>
              <a:ext cx="533400" cy="909637"/>
              <a:chOff x="3045" y="2501"/>
              <a:chExt cx="336" cy="573"/>
            </a:xfrm>
          </p:grpSpPr>
          <p:sp>
            <p:nvSpPr>
              <p:cNvPr id="50" name="Freeform 44"/>
              <p:cNvSpPr>
                <a:spLocks/>
              </p:cNvSpPr>
              <p:nvPr/>
            </p:nvSpPr>
            <p:spPr bwMode="auto">
              <a:xfrm>
                <a:off x="3215" y="2892"/>
                <a:ext cx="1" cy="182"/>
              </a:xfrm>
              <a:custGeom>
                <a:avLst/>
                <a:gdLst>
                  <a:gd name="T0" fmla="*/ 0 w 1"/>
                  <a:gd name="T1" fmla="*/ 182 h 182"/>
                  <a:gd name="T2" fmla="*/ 1 w 1"/>
                  <a:gd name="T3" fmla="*/ 0 h 18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182">
                    <a:moveTo>
                      <a:pt x="0" y="182"/>
                    </a:moveTo>
                    <a:lnTo>
                      <a:pt x="1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grpSp>
            <p:nvGrpSpPr>
              <p:cNvPr id="51" name="Group 62"/>
              <p:cNvGrpSpPr>
                <a:grpSpLocks/>
              </p:cNvGrpSpPr>
              <p:nvPr/>
            </p:nvGrpSpPr>
            <p:grpSpPr bwMode="auto">
              <a:xfrm>
                <a:off x="3045" y="2501"/>
                <a:ext cx="336" cy="328"/>
                <a:chOff x="2801" y="2813"/>
                <a:chExt cx="336" cy="328"/>
              </a:xfrm>
            </p:grpSpPr>
            <p:sp>
              <p:nvSpPr>
                <p:cNvPr id="52" name="Oval 43"/>
                <p:cNvSpPr>
                  <a:spLocks noChangeArrowheads="1"/>
                </p:cNvSpPr>
                <p:nvPr/>
              </p:nvSpPr>
              <p:spPr bwMode="auto">
                <a:xfrm>
                  <a:off x="2880" y="2886"/>
                  <a:ext cx="181" cy="181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53" name="Freeform 58"/>
                <p:cNvSpPr>
                  <a:spLocks/>
                </p:cNvSpPr>
                <p:nvPr/>
              </p:nvSpPr>
              <p:spPr bwMode="auto">
                <a:xfrm>
                  <a:off x="2972" y="2813"/>
                  <a:ext cx="1" cy="114"/>
                </a:xfrm>
                <a:custGeom>
                  <a:avLst/>
                  <a:gdLst>
                    <a:gd name="T0" fmla="*/ 0 w 1"/>
                    <a:gd name="T1" fmla="*/ 114 h 114"/>
                    <a:gd name="T2" fmla="*/ 0 w 1"/>
                    <a:gd name="T3" fmla="*/ 0 h 11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14">
                      <a:moveTo>
                        <a:pt x="0" y="11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54" name="Freeform 59"/>
                <p:cNvSpPr>
                  <a:spLocks/>
                </p:cNvSpPr>
                <p:nvPr/>
              </p:nvSpPr>
              <p:spPr bwMode="auto">
                <a:xfrm>
                  <a:off x="3027" y="2984"/>
                  <a:ext cx="110" cy="1"/>
                </a:xfrm>
                <a:custGeom>
                  <a:avLst/>
                  <a:gdLst>
                    <a:gd name="T0" fmla="*/ 0 w 110"/>
                    <a:gd name="T1" fmla="*/ 0 h 1"/>
                    <a:gd name="T2" fmla="*/ 110 w 11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10" h="1">
                      <a:moveTo>
                        <a:pt x="0" y="0"/>
                      </a:moveTo>
                      <a:lnTo>
                        <a:pt x="1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55" name="Freeform 60"/>
                <p:cNvSpPr>
                  <a:spLocks/>
                </p:cNvSpPr>
                <p:nvPr/>
              </p:nvSpPr>
              <p:spPr bwMode="auto">
                <a:xfrm>
                  <a:off x="2801" y="2981"/>
                  <a:ext cx="120" cy="1"/>
                </a:xfrm>
                <a:custGeom>
                  <a:avLst/>
                  <a:gdLst>
                    <a:gd name="T0" fmla="*/ 120 w 120"/>
                    <a:gd name="T1" fmla="*/ 0 h 1"/>
                    <a:gd name="T2" fmla="*/ 0 w 1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0" h="1">
                      <a:moveTo>
                        <a:pt x="12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56" name="Freeform 61"/>
                <p:cNvSpPr>
                  <a:spLocks/>
                </p:cNvSpPr>
                <p:nvPr/>
              </p:nvSpPr>
              <p:spPr bwMode="auto">
                <a:xfrm>
                  <a:off x="2970" y="3026"/>
                  <a:ext cx="1" cy="115"/>
                </a:xfrm>
                <a:custGeom>
                  <a:avLst/>
                  <a:gdLst>
                    <a:gd name="T0" fmla="*/ 0 w 1"/>
                    <a:gd name="T1" fmla="*/ 0 h 115"/>
                    <a:gd name="T2" fmla="*/ 0 w 1"/>
                    <a:gd name="T3" fmla="*/ 115 h 115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15">
                      <a:moveTo>
                        <a:pt x="0" y="0"/>
                      </a:moveTo>
                      <a:lnTo>
                        <a:pt x="0" y="115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</p:grpSp>
        </p:grpSp>
        <p:grpSp>
          <p:nvGrpSpPr>
            <p:cNvPr id="57" name="Group 77"/>
            <p:cNvGrpSpPr>
              <a:grpSpLocks/>
            </p:cNvGrpSpPr>
            <p:nvPr/>
          </p:nvGrpSpPr>
          <p:grpSpPr bwMode="auto">
            <a:xfrm>
              <a:off x="4835525" y="2598738"/>
              <a:ext cx="533400" cy="1343025"/>
              <a:chOff x="3046" y="1637"/>
              <a:chExt cx="336" cy="846"/>
            </a:xfrm>
          </p:grpSpPr>
          <p:sp>
            <p:nvSpPr>
              <p:cNvPr id="58" name="Line 50"/>
              <p:cNvSpPr>
                <a:spLocks noChangeShapeType="1"/>
              </p:cNvSpPr>
              <p:nvPr/>
            </p:nvSpPr>
            <p:spPr bwMode="auto">
              <a:xfrm flipV="1">
                <a:off x="3215" y="2018"/>
                <a:ext cx="0" cy="4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grpSp>
            <p:nvGrpSpPr>
              <p:cNvPr id="59" name="Group 63"/>
              <p:cNvGrpSpPr>
                <a:grpSpLocks/>
              </p:cNvGrpSpPr>
              <p:nvPr/>
            </p:nvGrpSpPr>
            <p:grpSpPr bwMode="auto">
              <a:xfrm>
                <a:off x="3046" y="1637"/>
                <a:ext cx="336" cy="328"/>
                <a:chOff x="2801" y="2813"/>
                <a:chExt cx="336" cy="328"/>
              </a:xfrm>
            </p:grpSpPr>
            <p:sp>
              <p:nvSpPr>
                <p:cNvPr id="60" name="Oval 64"/>
                <p:cNvSpPr>
                  <a:spLocks noChangeArrowheads="1"/>
                </p:cNvSpPr>
                <p:nvPr/>
              </p:nvSpPr>
              <p:spPr bwMode="auto">
                <a:xfrm>
                  <a:off x="2880" y="2886"/>
                  <a:ext cx="181" cy="181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61" name="Freeform 65"/>
                <p:cNvSpPr>
                  <a:spLocks/>
                </p:cNvSpPr>
                <p:nvPr/>
              </p:nvSpPr>
              <p:spPr bwMode="auto">
                <a:xfrm>
                  <a:off x="2972" y="2813"/>
                  <a:ext cx="1" cy="114"/>
                </a:xfrm>
                <a:custGeom>
                  <a:avLst/>
                  <a:gdLst>
                    <a:gd name="T0" fmla="*/ 0 w 1"/>
                    <a:gd name="T1" fmla="*/ 114 h 114"/>
                    <a:gd name="T2" fmla="*/ 0 w 1"/>
                    <a:gd name="T3" fmla="*/ 0 h 11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14">
                      <a:moveTo>
                        <a:pt x="0" y="11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62" name="Freeform 66"/>
                <p:cNvSpPr>
                  <a:spLocks/>
                </p:cNvSpPr>
                <p:nvPr/>
              </p:nvSpPr>
              <p:spPr bwMode="auto">
                <a:xfrm>
                  <a:off x="3027" y="2984"/>
                  <a:ext cx="110" cy="1"/>
                </a:xfrm>
                <a:custGeom>
                  <a:avLst/>
                  <a:gdLst>
                    <a:gd name="T0" fmla="*/ 0 w 110"/>
                    <a:gd name="T1" fmla="*/ 0 h 1"/>
                    <a:gd name="T2" fmla="*/ 110 w 11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10" h="1">
                      <a:moveTo>
                        <a:pt x="0" y="0"/>
                      </a:moveTo>
                      <a:lnTo>
                        <a:pt x="1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63" name="Freeform 67"/>
                <p:cNvSpPr>
                  <a:spLocks/>
                </p:cNvSpPr>
                <p:nvPr/>
              </p:nvSpPr>
              <p:spPr bwMode="auto">
                <a:xfrm>
                  <a:off x="2801" y="2981"/>
                  <a:ext cx="120" cy="1"/>
                </a:xfrm>
                <a:custGeom>
                  <a:avLst/>
                  <a:gdLst>
                    <a:gd name="T0" fmla="*/ 120 w 120"/>
                    <a:gd name="T1" fmla="*/ 0 h 1"/>
                    <a:gd name="T2" fmla="*/ 0 w 1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0" h="1">
                      <a:moveTo>
                        <a:pt x="12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64" name="Freeform 68"/>
                <p:cNvSpPr>
                  <a:spLocks/>
                </p:cNvSpPr>
                <p:nvPr/>
              </p:nvSpPr>
              <p:spPr bwMode="auto">
                <a:xfrm>
                  <a:off x="2970" y="3026"/>
                  <a:ext cx="1" cy="115"/>
                </a:xfrm>
                <a:custGeom>
                  <a:avLst/>
                  <a:gdLst>
                    <a:gd name="T0" fmla="*/ 0 w 1"/>
                    <a:gd name="T1" fmla="*/ 0 h 115"/>
                    <a:gd name="T2" fmla="*/ 0 w 1"/>
                    <a:gd name="T3" fmla="*/ 115 h 115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15">
                      <a:moveTo>
                        <a:pt x="0" y="0"/>
                      </a:moveTo>
                      <a:lnTo>
                        <a:pt x="0" y="115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</p:grpSp>
        </p:grpSp>
        <p:grpSp>
          <p:nvGrpSpPr>
            <p:cNvPr id="65" name="Group 78"/>
            <p:cNvGrpSpPr>
              <a:grpSpLocks/>
            </p:cNvGrpSpPr>
            <p:nvPr/>
          </p:nvGrpSpPr>
          <p:grpSpPr bwMode="auto">
            <a:xfrm>
              <a:off x="2754313" y="2573338"/>
              <a:ext cx="1935162" cy="520700"/>
              <a:chOff x="1735" y="1621"/>
              <a:chExt cx="1219" cy="328"/>
            </a:xfrm>
          </p:grpSpPr>
          <p:sp>
            <p:nvSpPr>
              <p:cNvPr id="66" name="Line 52"/>
              <p:cNvSpPr>
                <a:spLocks noChangeShapeType="1"/>
              </p:cNvSpPr>
              <p:nvPr/>
            </p:nvSpPr>
            <p:spPr bwMode="auto">
              <a:xfrm flipH="1">
                <a:off x="2126" y="1803"/>
                <a:ext cx="8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grpSp>
            <p:nvGrpSpPr>
              <p:cNvPr id="67" name="Group 69"/>
              <p:cNvGrpSpPr>
                <a:grpSpLocks/>
              </p:cNvGrpSpPr>
              <p:nvPr/>
            </p:nvGrpSpPr>
            <p:grpSpPr bwMode="auto">
              <a:xfrm>
                <a:off x="1735" y="1621"/>
                <a:ext cx="336" cy="328"/>
                <a:chOff x="2801" y="2813"/>
                <a:chExt cx="336" cy="328"/>
              </a:xfrm>
            </p:grpSpPr>
            <p:sp>
              <p:nvSpPr>
                <p:cNvPr id="68" name="Oval 70"/>
                <p:cNvSpPr>
                  <a:spLocks noChangeArrowheads="1"/>
                </p:cNvSpPr>
                <p:nvPr/>
              </p:nvSpPr>
              <p:spPr bwMode="auto">
                <a:xfrm>
                  <a:off x="2880" y="2886"/>
                  <a:ext cx="181" cy="181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69" name="Freeform 71"/>
                <p:cNvSpPr>
                  <a:spLocks/>
                </p:cNvSpPr>
                <p:nvPr/>
              </p:nvSpPr>
              <p:spPr bwMode="auto">
                <a:xfrm>
                  <a:off x="2972" y="2813"/>
                  <a:ext cx="1" cy="114"/>
                </a:xfrm>
                <a:custGeom>
                  <a:avLst/>
                  <a:gdLst>
                    <a:gd name="T0" fmla="*/ 0 w 1"/>
                    <a:gd name="T1" fmla="*/ 114 h 114"/>
                    <a:gd name="T2" fmla="*/ 0 w 1"/>
                    <a:gd name="T3" fmla="*/ 0 h 11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14">
                      <a:moveTo>
                        <a:pt x="0" y="11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70" name="Freeform 72"/>
                <p:cNvSpPr>
                  <a:spLocks/>
                </p:cNvSpPr>
                <p:nvPr/>
              </p:nvSpPr>
              <p:spPr bwMode="auto">
                <a:xfrm>
                  <a:off x="3027" y="2984"/>
                  <a:ext cx="110" cy="1"/>
                </a:xfrm>
                <a:custGeom>
                  <a:avLst/>
                  <a:gdLst>
                    <a:gd name="T0" fmla="*/ 0 w 110"/>
                    <a:gd name="T1" fmla="*/ 0 h 1"/>
                    <a:gd name="T2" fmla="*/ 110 w 11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10" h="1">
                      <a:moveTo>
                        <a:pt x="0" y="0"/>
                      </a:moveTo>
                      <a:lnTo>
                        <a:pt x="1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71" name="Freeform 73"/>
                <p:cNvSpPr>
                  <a:spLocks/>
                </p:cNvSpPr>
                <p:nvPr/>
              </p:nvSpPr>
              <p:spPr bwMode="auto">
                <a:xfrm>
                  <a:off x="2801" y="2981"/>
                  <a:ext cx="120" cy="1"/>
                </a:xfrm>
                <a:custGeom>
                  <a:avLst/>
                  <a:gdLst>
                    <a:gd name="T0" fmla="*/ 120 w 120"/>
                    <a:gd name="T1" fmla="*/ 0 h 1"/>
                    <a:gd name="T2" fmla="*/ 0 w 1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0" h="1">
                      <a:moveTo>
                        <a:pt x="12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72" name="Freeform 74"/>
                <p:cNvSpPr>
                  <a:spLocks/>
                </p:cNvSpPr>
                <p:nvPr/>
              </p:nvSpPr>
              <p:spPr bwMode="auto">
                <a:xfrm>
                  <a:off x="2970" y="3026"/>
                  <a:ext cx="1" cy="115"/>
                </a:xfrm>
                <a:custGeom>
                  <a:avLst/>
                  <a:gdLst>
                    <a:gd name="T0" fmla="*/ 0 w 1"/>
                    <a:gd name="T1" fmla="*/ 0 h 115"/>
                    <a:gd name="T2" fmla="*/ 0 w 1"/>
                    <a:gd name="T3" fmla="*/ 115 h 115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15">
                      <a:moveTo>
                        <a:pt x="0" y="0"/>
                      </a:moveTo>
                      <a:lnTo>
                        <a:pt x="0" y="115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</p:grpSp>
        </p:grpSp>
      </p:grpSp>
      <p:sp>
        <p:nvSpPr>
          <p:cNvPr id="75" name="Line 34"/>
          <p:cNvSpPr>
            <a:spLocks noChangeShapeType="1"/>
          </p:cNvSpPr>
          <p:nvPr/>
        </p:nvSpPr>
        <p:spPr bwMode="auto">
          <a:xfrm rot="10800000">
            <a:off x="7323980" y="3851312"/>
            <a:ext cx="0" cy="4946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77" name="Line 35"/>
          <p:cNvSpPr>
            <a:spLocks noChangeShapeType="1"/>
          </p:cNvSpPr>
          <p:nvPr/>
        </p:nvSpPr>
        <p:spPr bwMode="auto">
          <a:xfrm rot="10800000">
            <a:off x="6827147" y="3851312"/>
            <a:ext cx="4968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78" name="Freeform 36"/>
          <p:cNvSpPr>
            <a:spLocks/>
          </p:cNvSpPr>
          <p:nvPr/>
        </p:nvSpPr>
        <p:spPr bwMode="auto">
          <a:xfrm rot="10800000">
            <a:off x="6824958" y="3851312"/>
            <a:ext cx="496833" cy="494645"/>
          </a:xfrm>
          <a:custGeom>
            <a:avLst/>
            <a:gdLst>
              <a:gd name="T0" fmla="*/ 227 w 227"/>
              <a:gd name="T1" fmla="*/ 226 h 226"/>
              <a:gd name="T2" fmla="*/ 0 w 227"/>
              <a:gd name="T3" fmla="*/ 0 h 22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27" h="226">
                <a:moveTo>
                  <a:pt x="227" y="226"/>
                </a:moveTo>
                <a:cubicBezTo>
                  <a:pt x="219" y="106"/>
                  <a:pt x="130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79" name="Line 12"/>
          <p:cNvSpPr>
            <a:spLocks noChangeShapeType="1"/>
          </p:cNvSpPr>
          <p:nvPr/>
        </p:nvSpPr>
        <p:spPr bwMode="auto">
          <a:xfrm flipV="1">
            <a:off x="7313954" y="3864941"/>
            <a:ext cx="134622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pic>
        <p:nvPicPr>
          <p:cNvPr id="1028" name="Picture 4" descr="http://images.gofreedownload.net/flame-clip-art-5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70" y="1542064"/>
            <a:ext cx="690621" cy="9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5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Kamera </a:t>
            </a:r>
            <a:r>
              <a:rPr lang="de-DE" dirty="0" err="1" smtClean="0">
                <a:solidFill>
                  <a:srgbClr val="C00000"/>
                </a:solidFill>
              </a:rPr>
              <a:t>activ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photonics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smtClean="0">
                <a:solidFill>
                  <a:srgbClr val="C00000"/>
                </a:solidFill>
              </a:rPr>
              <a:t>           320 </a:t>
            </a:r>
            <a:r>
              <a:rPr lang="de-DE" dirty="0" err="1" smtClean="0">
                <a:solidFill>
                  <a:srgbClr val="C00000"/>
                </a:solidFill>
              </a:rPr>
              <a:t>micro</a:t>
            </a:r>
            <a:r>
              <a:rPr lang="de-DE" dirty="0" smtClean="0">
                <a:solidFill>
                  <a:srgbClr val="C00000"/>
                </a:solidFill>
              </a:rPr>
              <a:t> OÖ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5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8064896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3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Erkundung / Tür-Kontrolle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043608" y="1844824"/>
            <a:ext cx="7776864" cy="4824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AT" sz="2400" b="1" dirty="0" smtClean="0"/>
              <a:t>Eine Wärmebildkamera ist ein optimales Hilfsmittel zur Auffindung des Brandraums</a:t>
            </a:r>
          </a:p>
          <a:p>
            <a:pPr marL="0" indent="0" algn="ctr">
              <a:buNone/>
            </a:pPr>
            <a:endParaRPr lang="de-AT" sz="2400" b="1" dirty="0" smtClean="0"/>
          </a:p>
          <a:p>
            <a:pPr marL="0" indent="0" algn="ctr">
              <a:buNone/>
            </a:pPr>
            <a:r>
              <a:rPr lang="de-AT" sz="2400" b="1" dirty="0" smtClean="0"/>
              <a:t>Ein heller „Kranz“ um eine Tür deutet auf einen Wärmestau im Raum hin</a:t>
            </a:r>
          </a:p>
          <a:p>
            <a:pPr marL="0" indent="0" algn="ctr">
              <a:buNone/>
            </a:pPr>
            <a:endParaRPr lang="de-AT" sz="2400" b="1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de-AT" sz="2400" b="1" dirty="0" smtClean="0">
                <a:sym typeface="Wingdings" panose="05000000000000000000" pitchFamily="2" charset="2"/>
              </a:rPr>
              <a:t>bzw. eine Erwärmung der Türe</a:t>
            </a:r>
          </a:p>
          <a:p>
            <a:pPr marL="0" indent="0" algn="ctr">
              <a:buNone/>
            </a:pPr>
            <a:r>
              <a:rPr lang="de-AT" sz="2400" dirty="0" smtClean="0">
                <a:sym typeface="Wingdings" panose="05000000000000000000" pitchFamily="2" charset="2"/>
              </a:rPr>
              <a:t>(meist im oberen Bereich)</a:t>
            </a:r>
          </a:p>
          <a:p>
            <a:pPr marL="0" indent="0" algn="ctr">
              <a:buNone/>
            </a:pPr>
            <a:endParaRPr lang="de-AT" sz="2400" b="1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de-AT" sz="2400" b="1" dirty="0">
                <a:solidFill>
                  <a:srgbClr val="CF4128"/>
                </a:solidFill>
                <a:sym typeface="Wingdings" panose="05000000000000000000" pitchFamily="2" charset="2"/>
              </a:rPr>
              <a:t> </a:t>
            </a:r>
            <a:r>
              <a:rPr lang="de-AT" sz="24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vermutlicher Brandraum</a:t>
            </a:r>
            <a:endParaRPr lang="de-AT" sz="2400" b="1" dirty="0">
              <a:solidFill>
                <a:srgbClr val="CF4128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801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Erkundung / Tür-Kontrolle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27500" t="14072" r="24801" b="11078"/>
          <a:stretch/>
        </p:blipFill>
        <p:spPr>
          <a:xfrm>
            <a:off x="5453378" y="2132856"/>
            <a:ext cx="3511110" cy="33123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9550" r="15350" b="11149"/>
          <a:stretch/>
        </p:blipFill>
        <p:spPr>
          <a:xfrm>
            <a:off x="875589" y="2132856"/>
            <a:ext cx="4416491" cy="33123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47065" t="61260" r="45109" b="28977"/>
          <a:stretch/>
        </p:blipFill>
        <p:spPr>
          <a:xfrm>
            <a:off x="6948264" y="3429000"/>
            <a:ext cx="576064" cy="43204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680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Wahl des richtigen Farbschemas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043608" y="1556792"/>
            <a:ext cx="7776864" cy="518457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AT" sz="2400" b="1" dirty="0" smtClean="0"/>
              <a:t>Farbmodus „</a:t>
            </a:r>
            <a:r>
              <a:rPr lang="de-AT" sz="2400" b="1" dirty="0" err="1" smtClean="0"/>
              <a:t>white-hot</a:t>
            </a:r>
            <a:r>
              <a:rPr lang="de-AT" sz="2400" b="1" dirty="0" smtClean="0"/>
              <a:t>“ (weiß = heiß)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54013" algn="l"/>
              </a:tabLst>
            </a:pPr>
            <a:r>
              <a:rPr lang="de-AT" sz="2400" b="1" dirty="0">
                <a:sym typeface="Wingdings" panose="05000000000000000000" pitchFamily="2" charset="2"/>
              </a:rPr>
              <a:t>	</a:t>
            </a:r>
            <a:r>
              <a:rPr lang="de-AT" sz="2200" dirty="0" smtClean="0">
                <a:sym typeface="Wingdings" panose="05000000000000000000" pitchFamily="2" charset="2"/>
              </a:rPr>
              <a:t>(bei neueren Kameras  Einfärbungen möglich)</a:t>
            </a:r>
          </a:p>
        </p:txBody>
      </p:sp>
      <p:pic>
        <p:nvPicPr>
          <p:cNvPr id="1026" name="Picture 2" descr="http://www.wbk-einsatz.de/webpage/wp-content/uploads/2011/12/w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1" r="17571"/>
          <a:stretch/>
        </p:blipFill>
        <p:spPr bwMode="auto">
          <a:xfrm>
            <a:off x="955748" y="2996952"/>
            <a:ext cx="3688258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wbk-einsatz.de/webpage/wp-content/uploads/2011/12/hitz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2" r="16572"/>
          <a:stretch/>
        </p:blipFill>
        <p:spPr bwMode="auto">
          <a:xfrm>
            <a:off x="5141425" y="2996952"/>
            <a:ext cx="3668248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634576" y="6093296"/>
            <a:ext cx="2595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Brandeinsatz, …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5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Wahl des richtigen Farbschemas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043608" y="1556792"/>
            <a:ext cx="7776864" cy="518457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54013" algn="l"/>
              </a:tabLst>
            </a:pPr>
            <a:r>
              <a:rPr lang="de-AT" sz="2400" b="1" dirty="0" smtClean="0"/>
              <a:t>Farbmodus „Hitzefinder“ („Warm-Finder“)</a:t>
            </a:r>
            <a:br>
              <a:rPr lang="de-AT" sz="2400" b="1" dirty="0" smtClean="0"/>
            </a:br>
            <a:r>
              <a:rPr lang="de-AT" sz="2400" b="1" dirty="0" smtClean="0"/>
              <a:t>	</a:t>
            </a:r>
            <a:r>
              <a:rPr lang="de-AT" sz="2200" dirty="0" smtClean="0">
                <a:sym typeface="Wingdings" panose="05000000000000000000" pitchFamily="2" charset="2"/>
              </a:rPr>
              <a:t>(Einfärbung des relativ wärmsten Bereichs)</a:t>
            </a:r>
          </a:p>
        </p:txBody>
      </p:sp>
      <p:pic>
        <p:nvPicPr>
          <p:cNvPr id="5" name="Grafik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079" y="2602573"/>
            <a:ext cx="4017961" cy="275648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99792" y="5949280"/>
            <a:ext cx="4269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Personensuche / -Kontrolle,</a:t>
            </a:r>
          </a:p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Glutnestsuche, …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5350" r="12200" b="17450"/>
          <a:stretch/>
        </p:blipFill>
        <p:spPr>
          <a:xfrm>
            <a:off x="5214065" y="2602572"/>
            <a:ext cx="3704032" cy="27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5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Wahl des richtigen Farbschemas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043608" y="1556792"/>
            <a:ext cx="7776864" cy="157293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AT" sz="2400" b="1" dirty="0" smtClean="0"/>
              <a:t>Farbmodus „Vollfarben“ („</a:t>
            </a:r>
            <a:r>
              <a:rPr lang="de-AT" sz="2400" b="1" dirty="0"/>
              <a:t>M</a:t>
            </a:r>
            <a:r>
              <a:rPr lang="de-AT" sz="2400" b="1" dirty="0" smtClean="0"/>
              <a:t>ulticolor“)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AT" sz="2400" dirty="0" smtClean="0">
                <a:sym typeface="Wingdings" panose="05000000000000000000" pitchFamily="2" charset="2"/>
              </a:rPr>
              <a:t>Verschiedene Temperaturen werden in unterschiedlichen Farben dargestellt</a:t>
            </a:r>
          </a:p>
        </p:txBody>
      </p:sp>
      <p:pic>
        <p:nvPicPr>
          <p:cNvPr id="5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29722"/>
            <a:ext cx="3900390" cy="26755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966615" y="5949280"/>
            <a:ext cx="5735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Technische Einsätze, Personensuche,</a:t>
            </a:r>
          </a:p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Türkontrolle, Glutnestsuche, …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Standbild-Funktion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043608" y="1916832"/>
            <a:ext cx="7992888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2400" b="1" dirty="0" smtClean="0"/>
              <a:t>Informationsweitergabe an</a:t>
            </a:r>
            <a:br>
              <a:rPr lang="de-DE" sz="2400" b="1" dirty="0" smtClean="0"/>
            </a:br>
            <a:r>
              <a:rPr lang="de-DE" sz="2400" b="1" dirty="0" smtClean="0"/>
              <a:t>Rohrführer und Truppmann</a:t>
            </a:r>
          </a:p>
          <a:p>
            <a:pPr marL="0" indent="0">
              <a:spcBef>
                <a:spcPts val="600"/>
              </a:spcBef>
              <a:buNone/>
            </a:pPr>
            <a:endParaRPr lang="de-DE" sz="2400" b="1" dirty="0" smtClean="0"/>
          </a:p>
          <a:p>
            <a:pPr>
              <a:spcBef>
                <a:spcPts val="600"/>
              </a:spcBef>
              <a:tabLst>
                <a:tab pos="625475" algn="l"/>
                <a:tab pos="1166813" algn="l"/>
              </a:tabLst>
            </a:pPr>
            <a:r>
              <a:rPr lang="de-DE" sz="2400" b="1" dirty="0" smtClean="0"/>
              <a:t>Bild aus schwer einsehbaren Bereichen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</a:t>
            </a:r>
            <a:r>
              <a:rPr lang="de-DE" sz="2400" dirty="0" smtClean="0">
                <a:sym typeface="Wingdings" panose="05000000000000000000" pitchFamily="2" charset="2"/>
              </a:rPr>
              <a:t>	Zwischendecke / -boden</a:t>
            </a:r>
            <a:br>
              <a:rPr lang="de-DE" sz="24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		Blick um eine Ecke (z.B. Gasflasche)</a:t>
            </a:r>
          </a:p>
          <a:p>
            <a:pPr>
              <a:spcBef>
                <a:spcPts val="600"/>
              </a:spcBef>
              <a:tabLst>
                <a:tab pos="625475" algn="l"/>
                <a:tab pos="1166813" algn="l"/>
              </a:tabLst>
            </a:pPr>
            <a:endParaRPr lang="de-DE" sz="2400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tabLst>
                <a:tab pos="625475" algn="l"/>
                <a:tab pos="1166813" algn="l"/>
              </a:tabLst>
            </a:pPr>
            <a:r>
              <a:rPr lang="de-DE" sz="2400" b="1" dirty="0" smtClean="0"/>
              <a:t>Informationsweitergabe an Führungskräfte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</a:t>
            </a:r>
            <a:r>
              <a:rPr lang="de-DE" sz="2400" dirty="0" smtClean="0">
                <a:sym typeface="Wingdings" panose="05000000000000000000" pitchFamily="2" charset="2"/>
              </a:rPr>
              <a:t> 	Erkundung (Brand, Schadstoffeinsatz)</a:t>
            </a:r>
            <a:br>
              <a:rPr lang="de-DE" sz="24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		…</a:t>
            </a:r>
          </a:p>
        </p:txBody>
      </p:sp>
    </p:spTree>
    <p:extLst>
      <p:ext uri="{BB962C8B-B14F-4D97-AF65-F5344CB8AC3E}">
        <p14:creationId xmlns:p14="http://schemas.microsoft.com/office/powerpoint/2010/main" val="351538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58" y="1915315"/>
            <a:ext cx="5238750" cy="3933825"/>
          </a:xfrm>
          <a:prstGeom prst="rect">
            <a:avLst/>
          </a:prstGeom>
        </p:spPr>
      </p:pic>
      <p:pic>
        <p:nvPicPr>
          <p:cNvPr id="5" name="Picture 2" descr="http://www.active-photonics.com/typo3temp/pics/485fd392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00" b="82667" l="2667" r="95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9845" flipH="1">
            <a:off x="6112309" y="4044836"/>
            <a:ext cx="2869079" cy="229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r Verbinder 6"/>
          <p:cNvCxnSpPr/>
          <p:nvPr/>
        </p:nvCxnSpPr>
        <p:spPr>
          <a:xfrm>
            <a:off x="2533763" y="2380265"/>
            <a:ext cx="3993777" cy="24608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err="1" smtClean="0">
                <a:latin typeface="Arial" pitchFamily="34" charset="0"/>
              </a:rPr>
              <a:t>Laserpointer</a:t>
            </a:r>
            <a:endParaRPr lang="de-AT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Einsatzgrundsätze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Wer hat die WBK im Einsatz?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043608" y="1556792"/>
            <a:ext cx="7776864" cy="518457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AT" sz="2400" b="1" dirty="0" smtClean="0"/>
              <a:t>Erstphase </a:t>
            </a:r>
            <a:r>
              <a:rPr lang="de-AT" sz="2400" b="1" dirty="0" smtClean="0">
                <a:sym typeface="Wingdings" panose="05000000000000000000" pitchFamily="2" charset="2"/>
              </a:rPr>
              <a:t> ev. EL oder GRKDT für Erkundung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54013" algn="l"/>
              </a:tabLst>
            </a:pPr>
            <a:r>
              <a:rPr lang="de-AT" sz="2400" b="1" dirty="0">
                <a:sym typeface="Wingdings" panose="05000000000000000000" pitchFamily="2" charset="2"/>
              </a:rPr>
              <a:t>	</a:t>
            </a:r>
            <a:r>
              <a:rPr lang="de-AT" sz="2400" dirty="0" smtClean="0">
                <a:sym typeface="Wingdings" panose="05000000000000000000" pitchFamily="2" charset="2"/>
              </a:rPr>
              <a:t>(Lokalisierung, ev. Brandausbreitung erkennen, …)</a:t>
            </a:r>
          </a:p>
          <a:p>
            <a:pPr marL="0" indent="0">
              <a:spcBef>
                <a:spcPts val="0"/>
              </a:spcBef>
              <a:buNone/>
            </a:pPr>
            <a:endParaRPr lang="de-AT" sz="1800" dirty="0"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54013" algn="l"/>
                <a:tab pos="989013" algn="l"/>
              </a:tabLst>
            </a:pPr>
            <a:r>
              <a:rPr lang="de-AT" sz="2400" b="1" dirty="0" smtClean="0">
                <a:sym typeface="Wingdings" panose="05000000000000000000" pitchFamily="2" charset="2"/>
              </a:rPr>
              <a:t>Wenn nur eine Kamera an der Einsatzstelle verfügbar ist? (Regelfall)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54013" algn="l"/>
                <a:tab pos="989013" algn="l"/>
              </a:tabLst>
            </a:pPr>
            <a:r>
              <a:rPr lang="de-AT" sz="1800" b="1" dirty="0" smtClean="0">
                <a:sym typeface="Wingdings" panose="05000000000000000000" pitchFamily="2" charset="2"/>
              </a:rPr>
              <a:t/>
            </a:r>
            <a:br>
              <a:rPr lang="de-AT" sz="1800" b="1" dirty="0" smtClean="0">
                <a:sym typeface="Wingdings" panose="05000000000000000000" pitchFamily="2" charset="2"/>
              </a:rPr>
            </a:br>
            <a:r>
              <a:rPr lang="de-AT" sz="2400" b="1" dirty="0" smtClean="0">
                <a:sym typeface="Wingdings" panose="05000000000000000000" pitchFamily="2" charset="2"/>
              </a:rPr>
              <a:t>	</a:t>
            </a:r>
            <a:r>
              <a:rPr lang="de-AT" sz="24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	unbedingt an AS-Trupp übergeben</a:t>
            </a:r>
          </a:p>
          <a:p>
            <a:pPr marL="0" indent="0">
              <a:spcBef>
                <a:spcPts val="0"/>
              </a:spcBef>
              <a:buNone/>
              <a:tabLst>
                <a:tab pos="354013" algn="l"/>
                <a:tab pos="989013" algn="l"/>
              </a:tabLst>
            </a:pPr>
            <a:endParaRPr lang="de-AT" sz="1100" b="1" dirty="0">
              <a:solidFill>
                <a:srgbClr val="CF4128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buNone/>
              <a:tabLst>
                <a:tab pos="354013" algn="l"/>
                <a:tab pos="989013" algn="l"/>
              </a:tabLst>
            </a:pPr>
            <a:r>
              <a:rPr lang="de-AT" sz="2400" dirty="0" smtClean="0">
                <a:solidFill>
                  <a:srgbClr val="CF4128"/>
                </a:solidFill>
                <a:sym typeface="Wingdings" panose="05000000000000000000" pitchFamily="2" charset="2"/>
              </a:rPr>
              <a:t>		</a:t>
            </a:r>
            <a:r>
              <a:rPr lang="de-AT" sz="2400" b="1" dirty="0" smtClean="0">
                <a:sym typeface="Wingdings" panose="05000000000000000000" pitchFamily="2" charset="2"/>
              </a:rPr>
              <a:t>- Sicherheit!!!</a:t>
            </a:r>
          </a:p>
          <a:p>
            <a:pPr marL="0" indent="0">
              <a:spcBef>
                <a:spcPts val="0"/>
              </a:spcBef>
              <a:buNone/>
              <a:tabLst>
                <a:tab pos="354013" algn="l"/>
                <a:tab pos="989013" algn="l"/>
              </a:tabLst>
            </a:pPr>
            <a:r>
              <a:rPr lang="de-AT" sz="2400" dirty="0">
                <a:solidFill>
                  <a:srgbClr val="CF4128"/>
                </a:solidFill>
                <a:sym typeface="Wingdings" panose="05000000000000000000" pitchFamily="2" charset="2"/>
              </a:rPr>
              <a:t>	</a:t>
            </a:r>
            <a:r>
              <a:rPr lang="de-AT" sz="2400" dirty="0" smtClean="0">
                <a:solidFill>
                  <a:srgbClr val="CF4128"/>
                </a:solidFill>
                <a:sym typeface="Wingdings" panose="05000000000000000000" pitchFamily="2" charset="2"/>
              </a:rPr>
              <a:t>	</a:t>
            </a:r>
            <a:r>
              <a:rPr lang="de-AT" sz="2400" dirty="0" smtClean="0">
                <a:sym typeface="Wingdings" panose="05000000000000000000" pitchFamily="2" charset="2"/>
              </a:rPr>
              <a:t>- schnellere / effizientere Personensuche</a:t>
            </a:r>
          </a:p>
          <a:p>
            <a:pPr marL="0" indent="0">
              <a:spcBef>
                <a:spcPts val="0"/>
              </a:spcBef>
              <a:buNone/>
              <a:tabLst>
                <a:tab pos="354013" algn="l"/>
                <a:tab pos="989013" algn="l"/>
              </a:tabLst>
            </a:pPr>
            <a:r>
              <a:rPr lang="de-AT" sz="2400" dirty="0">
                <a:sym typeface="Wingdings" panose="05000000000000000000" pitchFamily="2" charset="2"/>
              </a:rPr>
              <a:t>	</a:t>
            </a:r>
            <a:r>
              <a:rPr lang="de-AT" sz="2400" dirty="0" smtClean="0">
                <a:sym typeface="Wingdings" panose="05000000000000000000" pitchFamily="2" charset="2"/>
              </a:rPr>
              <a:t>	- schnellere / effizientere Brandbekämpfung</a:t>
            </a:r>
          </a:p>
          <a:p>
            <a:pPr marL="0" indent="0">
              <a:spcBef>
                <a:spcPts val="0"/>
              </a:spcBef>
              <a:buNone/>
              <a:tabLst>
                <a:tab pos="354013" algn="l"/>
                <a:tab pos="989013" algn="l"/>
              </a:tabLst>
            </a:pPr>
            <a:r>
              <a:rPr lang="de-AT" sz="2400" dirty="0">
                <a:sym typeface="Wingdings" panose="05000000000000000000" pitchFamily="2" charset="2"/>
              </a:rPr>
              <a:t>	</a:t>
            </a:r>
            <a:r>
              <a:rPr lang="de-AT" sz="2400" dirty="0" smtClean="0">
                <a:sym typeface="Wingdings" panose="05000000000000000000" pitchFamily="2" charset="2"/>
              </a:rPr>
              <a:t>	- …</a:t>
            </a:r>
          </a:p>
          <a:p>
            <a:pPr marL="0" indent="0" algn="ctr">
              <a:spcBef>
                <a:spcPts val="1200"/>
              </a:spcBef>
              <a:buNone/>
              <a:tabLst>
                <a:tab pos="354013" algn="l"/>
                <a:tab pos="989013" algn="l"/>
              </a:tabLst>
            </a:pPr>
            <a:r>
              <a:rPr lang="de-AT" sz="24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Kommunikation!!</a:t>
            </a:r>
            <a:endParaRPr lang="de-AT" sz="2400" dirty="0">
              <a:solidFill>
                <a:srgbClr val="CF41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Einsatzmöglichkeiten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Brandeinsatz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187624" y="1916832"/>
            <a:ext cx="7499176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 smtClean="0"/>
              <a:t>Erkundung</a:t>
            </a:r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 smtClean="0"/>
              <a:t>Personensuche </a:t>
            </a:r>
            <a:r>
              <a:rPr lang="de-DE" altLang="de-DE" sz="2400" dirty="0"/>
              <a:t>in verqualmten Räumen </a:t>
            </a:r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 smtClean="0"/>
              <a:t>Zur schnellen Lokalisierung des Brandherds</a:t>
            </a:r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 smtClean="0"/>
              <a:t>Zum Erkennen des Löscherfolges  </a:t>
            </a:r>
            <a:endParaRPr lang="de-DE" altLang="de-DE" sz="2400" dirty="0"/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 smtClean="0"/>
              <a:t>Suchen </a:t>
            </a:r>
            <a:r>
              <a:rPr lang="de-DE" altLang="de-DE" sz="2400" dirty="0"/>
              <a:t>von versteckten / kleinen </a:t>
            </a:r>
            <a:r>
              <a:rPr lang="de-DE" altLang="de-DE" sz="2400" dirty="0" smtClean="0"/>
              <a:t>Brandnestern</a:t>
            </a:r>
            <a:br>
              <a:rPr lang="de-DE" altLang="de-DE" sz="2400" dirty="0" smtClean="0"/>
            </a:br>
            <a:r>
              <a:rPr lang="de-DE" altLang="de-DE" sz="2400" dirty="0" smtClean="0"/>
              <a:t>(Nachlöscharbeiten)</a:t>
            </a:r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/>
              <a:t>Kontrollieren der Temperatur von z. B. Gasflaschen</a:t>
            </a:r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 smtClean="0"/>
              <a:t>…</a:t>
            </a:r>
            <a:endParaRPr lang="de-DE" altLang="de-DE" sz="2400" dirty="0"/>
          </a:p>
        </p:txBody>
      </p:sp>
    </p:spTree>
    <p:extLst>
      <p:ext uri="{BB962C8B-B14F-4D97-AF65-F5344CB8AC3E}">
        <p14:creationId xmlns:p14="http://schemas.microsoft.com/office/powerpoint/2010/main" val="27862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Einsatzmöglichkeiten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Technischer Einsatz / Schadstoff-Einsatz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043608" y="1989609"/>
            <a:ext cx="7920880" cy="4391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/>
              <a:t>Suchen von Personen im Freien </a:t>
            </a:r>
            <a:r>
              <a:rPr lang="de-DE" altLang="de-DE" sz="2400" dirty="0" smtClean="0"/>
              <a:t>(in </a:t>
            </a:r>
            <a:r>
              <a:rPr lang="de-DE" altLang="de-DE" sz="2400" dirty="0"/>
              <a:t>der </a:t>
            </a:r>
            <a:r>
              <a:rPr lang="de-DE" altLang="de-DE" sz="2400" dirty="0" smtClean="0"/>
              <a:t>Nacht)</a:t>
            </a:r>
            <a:br>
              <a:rPr lang="de-DE" altLang="de-DE" sz="2400" dirty="0" smtClean="0"/>
            </a:br>
            <a:r>
              <a:rPr lang="de-DE" altLang="de-DE" sz="2400" dirty="0" smtClean="0"/>
              <a:t>z.B. nach VU (Sitze, Umfeld, …), Suchaktionen, …</a:t>
            </a:r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 smtClean="0"/>
              <a:t>Suchen von Personen im Wasser (Oberfläche)</a:t>
            </a:r>
            <a:endParaRPr lang="de-DE" altLang="de-DE" sz="2400" dirty="0"/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 smtClean="0"/>
              <a:t>Erkennen </a:t>
            </a:r>
            <a:r>
              <a:rPr lang="de-DE" altLang="de-DE" sz="2400" dirty="0"/>
              <a:t>von (exothermen) chemischen Reaktionen</a:t>
            </a:r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/>
              <a:t>Erkennen von Gefahrstoff-Schlieren auf Gewässern</a:t>
            </a:r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 smtClean="0"/>
              <a:t>Erkennen der </a:t>
            </a:r>
            <a:r>
              <a:rPr lang="de-DE" altLang="de-DE" sz="2400" dirty="0"/>
              <a:t>Füllhöhe in einem Behälter </a:t>
            </a:r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/>
              <a:t>Erkennen der Austrittsstelle von Gasen </a:t>
            </a:r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dirty="0"/>
              <a:t>Erkennen von </a:t>
            </a:r>
            <a:r>
              <a:rPr lang="de-DE" altLang="de-DE" sz="2400" dirty="0" smtClean="0"/>
              <a:t>Gaswolken</a:t>
            </a:r>
            <a:endParaRPr lang="de-DE" altLang="de-DE" sz="2400" b="1" dirty="0"/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de-DE" altLang="de-DE" sz="2400" b="1" dirty="0" smtClean="0"/>
              <a:t>…</a:t>
            </a:r>
            <a:endParaRPr lang="de-DE" altLang="de-DE" sz="2400" dirty="0"/>
          </a:p>
        </p:txBody>
      </p:sp>
    </p:spTree>
    <p:extLst>
      <p:ext uri="{BB962C8B-B14F-4D97-AF65-F5344CB8AC3E}">
        <p14:creationId xmlns:p14="http://schemas.microsoft.com/office/powerpoint/2010/main" val="339223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377550"/>
            <a:ext cx="6192688" cy="49006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Kamera </a:t>
            </a:r>
            <a:r>
              <a:rPr lang="de-DE" dirty="0" err="1" smtClean="0">
                <a:solidFill>
                  <a:srgbClr val="C00000"/>
                </a:solidFill>
              </a:rPr>
              <a:t>activ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photonics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smtClean="0">
                <a:solidFill>
                  <a:srgbClr val="C00000"/>
                </a:solidFill>
              </a:rPr>
              <a:t>           320 </a:t>
            </a:r>
            <a:r>
              <a:rPr lang="de-DE" dirty="0" err="1" smtClean="0">
                <a:solidFill>
                  <a:srgbClr val="C00000"/>
                </a:solidFill>
              </a:rPr>
              <a:t>micro</a:t>
            </a:r>
            <a:r>
              <a:rPr lang="de-DE" dirty="0" smtClean="0">
                <a:solidFill>
                  <a:srgbClr val="C00000"/>
                </a:solidFill>
              </a:rPr>
              <a:t> OÖ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4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Einsatzgrenzen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7624" y="1600200"/>
            <a:ext cx="7499176" cy="4997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AT" sz="2200" b="1" dirty="0" smtClean="0"/>
              <a:t>Fehlinterpretationen </a:t>
            </a:r>
            <a:r>
              <a:rPr lang="de-AT" sz="2200" b="1" dirty="0"/>
              <a:t>z.B. durch Haustechnik, </a:t>
            </a:r>
            <a:r>
              <a:rPr lang="de-AT" sz="2200" b="1" dirty="0" smtClean="0"/>
              <a:t>Reflexion durch </a:t>
            </a:r>
            <a:r>
              <a:rPr lang="de-AT" sz="2200" b="1" dirty="0"/>
              <a:t>glatte </a:t>
            </a:r>
            <a:r>
              <a:rPr lang="de-AT" sz="2200" b="1" dirty="0" smtClean="0"/>
              <a:t>Flächen </a:t>
            </a:r>
            <a:r>
              <a:rPr lang="de-AT" sz="2200" b="1" dirty="0"/>
              <a:t>wie Spiegel, Glas, </a:t>
            </a:r>
            <a:r>
              <a:rPr lang="de-AT" sz="2200" b="1" dirty="0" smtClean="0"/>
              <a:t>Wasser, Wasserdampf </a:t>
            </a:r>
            <a:r>
              <a:rPr lang="de-AT" sz="2200" b="1" dirty="0"/>
              <a:t>usw., sind </a:t>
            </a:r>
            <a:r>
              <a:rPr lang="de-AT" sz="2200" b="1" dirty="0" smtClean="0"/>
              <a:t>möglich.</a:t>
            </a:r>
            <a:endParaRPr lang="de-AT" sz="2200" b="1" dirty="0"/>
          </a:p>
          <a:p>
            <a:pPr marL="0" indent="0" algn="ctr">
              <a:buNone/>
            </a:pPr>
            <a:endParaRPr lang="de-AT" sz="2200" b="1" dirty="0" smtClean="0"/>
          </a:p>
          <a:p>
            <a:pPr marL="0" indent="0" algn="ctr">
              <a:buNone/>
            </a:pPr>
            <a:r>
              <a:rPr lang="de-AT" sz="2200" b="1" dirty="0" smtClean="0"/>
              <a:t>WBKs können träge </a:t>
            </a:r>
            <a:r>
              <a:rPr lang="de-AT" sz="2200" b="1" dirty="0"/>
              <a:t>reagieren und </a:t>
            </a:r>
            <a:r>
              <a:rPr lang="de-AT" sz="2200" b="1" dirty="0" smtClean="0"/>
              <a:t>sollen daher langsam geführt werden.</a:t>
            </a:r>
            <a:endParaRPr lang="de-AT" sz="2200" b="1" dirty="0"/>
          </a:p>
          <a:p>
            <a:pPr marL="0" indent="0" algn="ctr">
              <a:buNone/>
            </a:pPr>
            <a:endParaRPr lang="de-AT" sz="2200" b="1" dirty="0" smtClean="0"/>
          </a:p>
          <a:p>
            <a:pPr marL="0" indent="0" algn="ctr">
              <a:buNone/>
            </a:pPr>
            <a:r>
              <a:rPr lang="de-AT" sz="2200" b="1" dirty="0" smtClean="0"/>
              <a:t>Wärmequellen hinter Glas / Isolationen</a:t>
            </a:r>
            <a:br>
              <a:rPr lang="de-AT" sz="2200" b="1" dirty="0" smtClean="0"/>
            </a:br>
            <a:r>
              <a:rPr lang="de-AT" sz="2200" b="1" dirty="0" smtClean="0"/>
              <a:t>(z.B</a:t>
            </a:r>
            <a:r>
              <a:rPr lang="de-AT" sz="2200" b="1" dirty="0"/>
              <a:t>. </a:t>
            </a:r>
            <a:r>
              <a:rPr lang="de-AT" sz="2200" b="1" dirty="0" smtClean="0"/>
              <a:t>Gipswände </a:t>
            </a:r>
            <a:r>
              <a:rPr lang="de-AT" sz="2200" b="1" dirty="0"/>
              <a:t>usw</a:t>
            </a:r>
            <a:r>
              <a:rPr lang="de-AT" sz="2200" b="1" dirty="0" smtClean="0"/>
              <a:t>.)</a:t>
            </a:r>
            <a:br>
              <a:rPr lang="de-AT" sz="2200" b="1" dirty="0" smtClean="0"/>
            </a:br>
            <a:r>
              <a:rPr lang="de-AT" sz="2200" b="1" dirty="0" smtClean="0"/>
              <a:t>können nicht sichtbar gemacht werden.</a:t>
            </a:r>
            <a:endParaRPr lang="de-AT" sz="2200" b="1" dirty="0"/>
          </a:p>
          <a:p>
            <a:pPr marL="0" indent="0" algn="ctr">
              <a:buNone/>
            </a:pPr>
            <a:endParaRPr lang="de-AT" sz="2200" b="1" dirty="0" smtClean="0"/>
          </a:p>
          <a:p>
            <a:pPr marL="0" indent="0" algn="ctr">
              <a:buNone/>
            </a:pPr>
            <a:r>
              <a:rPr lang="de-AT" sz="2200" b="1" dirty="0" smtClean="0"/>
              <a:t>Starker Ruß </a:t>
            </a:r>
            <a:r>
              <a:rPr lang="de-AT" sz="2200" b="1" dirty="0"/>
              <a:t>absorbiert </a:t>
            </a:r>
            <a:r>
              <a:rPr lang="de-AT" sz="2200" b="1" dirty="0" smtClean="0"/>
              <a:t>Infrarotstrahlen.</a:t>
            </a:r>
            <a:endParaRPr lang="de-AT" sz="2200" b="1" dirty="0"/>
          </a:p>
        </p:txBody>
      </p:sp>
    </p:spTree>
    <p:extLst>
      <p:ext uri="{BB962C8B-B14F-4D97-AF65-F5344CB8AC3E}">
        <p14:creationId xmlns:p14="http://schemas.microsoft.com/office/powerpoint/2010/main" val="29028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Fazit WBK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endParaRPr lang="de-AT" sz="2400" b="1" dirty="0">
              <a:latin typeface="Arial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99592" y="1268760"/>
            <a:ext cx="8064896" cy="5400600"/>
          </a:xfrm>
        </p:spPr>
        <p:txBody>
          <a:bodyPr>
            <a:normAutofit/>
          </a:bodyPr>
          <a:lstStyle/>
          <a:p>
            <a:pPr>
              <a:tabLst>
                <a:tab pos="625475" algn="l"/>
                <a:tab pos="1166813" algn="l"/>
              </a:tabLst>
            </a:pPr>
            <a:r>
              <a:rPr lang="de-DE" sz="2800" dirty="0" smtClean="0"/>
              <a:t>Eine WBK ist nur ein Hilfsmittel</a:t>
            </a:r>
            <a:br>
              <a:rPr lang="de-DE" sz="2800" dirty="0" smtClean="0"/>
            </a:br>
            <a:r>
              <a:rPr lang="de-DE" sz="2800" dirty="0" smtClean="0"/>
              <a:t>	</a:t>
            </a:r>
            <a:r>
              <a:rPr lang="de-DE" sz="2800" dirty="0" smtClean="0">
                <a:sym typeface="Wingdings" panose="05000000000000000000" pitchFamily="2" charset="2"/>
              </a:rPr>
              <a:t>	kein Allheilmittel</a:t>
            </a:r>
            <a:br>
              <a:rPr lang="de-DE" sz="2800" dirty="0" smtClean="0">
                <a:sym typeface="Wingdings" panose="05000000000000000000" pitchFamily="2" charset="2"/>
              </a:rPr>
            </a:br>
            <a:r>
              <a:rPr lang="de-DE" sz="2800" dirty="0" smtClean="0">
                <a:sym typeface="Wingdings" panose="05000000000000000000" pitchFamily="2" charset="2"/>
              </a:rPr>
              <a:t>		nur so gut wie der Bediener</a:t>
            </a:r>
            <a:br>
              <a:rPr lang="de-DE" sz="2800" dirty="0" smtClean="0">
                <a:sym typeface="Wingdings" panose="05000000000000000000" pitchFamily="2" charset="2"/>
              </a:rPr>
            </a:br>
            <a:endParaRPr lang="de-DE" sz="2800" dirty="0" smtClean="0">
              <a:sym typeface="Wingdings" panose="05000000000000000000" pitchFamily="2" charset="2"/>
            </a:endParaRPr>
          </a:p>
          <a:p>
            <a:pPr>
              <a:tabLst>
                <a:tab pos="801688" algn="l"/>
              </a:tabLst>
            </a:pPr>
            <a:r>
              <a:rPr lang="de-DE" sz="2800" dirty="0" smtClean="0">
                <a:sym typeface="Wingdings" panose="05000000000000000000" pitchFamily="2" charset="2"/>
              </a:rPr>
              <a:t>Eine WBK ist ein techn. Gerät  ev. Defekt</a:t>
            </a:r>
            <a:br>
              <a:rPr lang="de-DE" sz="2800" dirty="0" smtClean="0">
                <a:sym typeface="Wingdings" panose="05000000000000000000" pitchFamily="2" charset="2"/>
              </a:rPr>
            </a:br>
            <a:r>
              <a:rPr lang="de-DE" sz="2800" dirty="0" smtClean="0">
                <a:sym typeface="Wingdings" panose="05000000000000000000" pitchFamily="2" charset="2"/>
              </a:rPr>
              <a:t>	(leerer Akku, Beschädigung, Verlust, …)</a:t>
            </a:r>
          </a:p>
          <a:p>
            <a:pPr marL="363538" indent="0">
              <a:buNone/>
              <a:tabLst>
                <a:tab pos="801688" algn="l"/>
              </a:tabLst>
            </a:pPr>
            <a:r>
              <a:rPr lang="de-DE" sz="1800" dirty="0" smtClean="0">
                <a:sym typeface="Wingdings" panose="05000000000000000000" pitchFamily="2" charset="2"/>
              </a:rPr>
              <a:t/>
            </a:r>
            <a:br>
              <a:rPr lang="de-DE" sz="1800" dirty="0" smtClean="0">
                <a:sym typeface="Wingdings" panose="05000000000000000000" pitchFamily="2" charset="2"/>
              </a:rPr>
            </a:br>
            <a:r>
              <a:rPr lang="de-DE" sz="2800" dirty="0" smtClean="0">
                <a:solidFill>
                  <a:srgbClr val="CF4128"/>
                </a:solidFill>
                <a:sym typeface="Wingdings" panose="05000000000000000000" pitchFamily="2" charset="2"/>
              </a:rPr>
              <a:t></a:t>
            </a:r>
            <a:r>
              <a:rPr lang="de-DE" sz="2800" dirty="0" smtClean="0">
                <a:sym typeface="Wingdings" panose="05000000000000000000" pitchFamily="2" charset="2"/>
              </a:rPr>
              <a:t>	</a:t>
            </a:r>
            <a:r>
              <a:rPr lang="de-DE" sz="28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Einsatz muss, wie bisher, auch weiterhin</a:t>
            </a:r>
            <a:br>
              <a:rPr lang="de-DE" sz="2800" b="1" dirty="0" smtClean="0">
                <a:solidFill>
                  <a:srgbClr val="CF4128"/>
                </a:solidFill>
                <a:sym typeface="Wingdings" panose="05000000000000000000" pitchFamily="2" charset="2"/>
              </a:rPr>
            </a:br>
            <a:r>
              <a:rPr lang="de-DE" sz="28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	ohne WBK	abgewickelt werden können!</a:t>
            </a:r>
          </a:p>
          <a:p>
            <a:pPr marL="363538" indent="0">
              <a:buNone/>
              <a:tabLst>
                <a:tab pos="801688" algn="l"/>
              </a:tabLst>
            </a:pPr>
            <a:r>
              <a:rPr lang="de-DE" sz="1800" dirty="0" smtClean="0">
                <a:sym typeface="Wingdings" panose="05000000000000000000" pitchFamily="2" charset="2"/>
              </a:rPr>
              <a:t/>
            </a:r>
            <a:br>
              <a:rPr lang="de-DE" sz="1800" dirty="0" smtClean="0">
                <a:sym typeface="Wingdings" panose="05000000000000000000" pitchFamily="2" charset="2"/>
              </a:rPr>
            </a:br>
            <a:r>
              <a:rPr lang="de-DE" sz="2800" dirty="0" smtClean="0">
                <a:sym typeface="Wingdings" panose="05000000000000000000" pitchFamily="2" charset="2"/>
              </a:rPr>
              <a:t>	</a:t>
            </a:r>
            <a:r>
              <a:rPr lang="de-DE" sz="2800" b="1" dirty="0" smtClean="0">
                <a:sym typeface="Wingdings" panose="05000000000000000000" pitchFamily="2" charset="2"/>
              </a:rPr>
              <a:t>WBK ersetzt keine bisherigen Taktiken</a:t>
            </a:r>
            <a:br>
              <a:rPr lang="de-DE" sz="2800" b="1" dirty="0" smtClean="0">
                <a:sym typeface="Wingdings" panose="05000000000000000000" pitchFamily="2" charset="2"/>
              </a:rPr>
            </a:br>
            <a:r>
              <a:rPr lang="de-DE" sz="2800" b="1" dirty="0" smtClean="0">
                <a:sym typeface="Wingdings" panose="05000000000000000000" pitchFamily="2" charset="2"/>
              </a:rPr>
              <a:t>	und Techniken  nur Unterstützun</a:t>
            </a:r>
            <a:r>
              <a:rPr lang="de-DE" sz="2800" b="1" dirty="0">
                <a:sym typeface="Wingdings" panose="05000000000000000000" pitchFamily="2" charset="2"/>
              </a:rPr>
              <a:t>g</a:t>
            </a:r>
            <a:endParaRPr lang="de-DE" sz="2800" b="1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4699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Fazit WBK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endParaRPr lang="de-AT" sz="2400" b="1" dirty="0">
              <a:latin typeface="Arial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99591" y="1412776"/>
            <a:ext cx="8244407" cy="4968552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177800" algn="l"/>
                <a:tab pos="719138" algn="l"/>
              </a:tabLst>
            </a:pPr>
            <a:r>
              <a:rPr lang="de-DE" sz="2800" b="1" dirty="0" smtClean="0"/>
              <a:t>Aufgaben des Truppführers:</a:t>
            </a:r>
          </a:p>
          <a:p>
            <a:pPr marL="0" indent="0">
              <a:buNone/>
              <a:tabLst>
                <a:tab pos="177800" algn="l"/>
                <a:tab pos="719138" algn="l"/>
              </a:tabLst>
            </a:pPr>
            <a:r>
              <a:rPr lang="de-DE" sz="2800" dirty="0" smtClean="0">
                <a:sym typeface="Wingdings" panose="05000000000000000000" pitchFamily="2" charset="2"/>
              </a:rPr>
              <a:t/>
            </a:r>
            <a:br>
              <a:rPr lang="de-DE" sz="2800" dirty="0" smtClean="0">
                <a:sym typeface="Wingdings" panose="05000000000000000000" pitchFamily="2" charset="2"/>
              </a:rPr>
            </a:br>
            <a:r>
              <a:rPr lang="de-DE" sz="2800" dirty="0" smtClean="0">
                <a:sym typeface="Wingdings" panose="05000000000000000000" pitchFamily="2" charset="2"/>
              </a:rPr>
              <a:t>		„Sehender“ im Trupp („Blindenhund“)</a:t>
            </a:r>
          </a:p>
          <a:p>
            <a:pPr marL="0" indent="0">
              <a:buNone/>
              <a:tabLst>
                <a:tab pos="177800" algn="l"/>
                <a:tab pos="719138" algn="l"/>
              </a:tabLst>
            </a:pPr>
            <a:endParaRPr lang="de-DE" sz="2800" dirty="0">
              <a:sym typeface="Wingdings" panose="05000000000000000000" pitchFamily="2" charset="2"/>
            </a:endParaRPr>
          </a:p>
          <a:p>
            <a:pPr marL="0" indent="0">
              <a:buNone/>
              <a:tabLst>
                <a:tab pos="177800" algn="l"/>
                <a:tab pos="719138" algn="l"/>
              </a:tabLst>
            </a:pPr>
            <a:r>
              <a:rPr lang="de-DE" sz="2800" dirty="0" smtClean="0">
                <a:sym typeface="Wingdings" panose="05000000000000000000" pitchFamily="2" charset="2"/>
              </a:rPr>
              <a:t>		Führen des Trupps  neue Möglichkeiten</a:t>
            </a:r>
            <a:br>
              <a:rPr lang="de-DE" sz="2800" dirty="0" smtClean="0">
                <a:sym typeface="Wingdings" panose="05000000000000000000" pitchFamily="2" charset="2"/>
              </a:rPr>
            </a:br>
            <a:r>
              <a:rPr lang="de-DE" sz="2800" dirty="0" smtClean="0">
                <a:sym typeface="Wingdings" panose="05000000000000000000" pitchFamily="2" charset="2"/>
              </a:rPr>
              <a:t>		(z.B. Steuern des Rohrführers  Erfolg)</a:t>
            </a:r>
          </a:p>
          <a:p>
            <a:pPr marL="0" indent="0">
              <a:buNone/>
              <a:tabLst>
                <a:tab pos="177800" algn="l"/>
                <a:tab pos="719138" algn="l"/>
              </a:tabLst>
            </a:pPr>
            <a:r>
              <a:rPr lang="de-DE" sz="2800" b="1" dirty="0">
                <a:solidFill>
                  <a:srgbClr val="CF4128"/>
                </a:solidFill>
                <a:sym typeface="Wingdings" panose="05000000000000000000" pitchFamily="2" charset="2"/>
              </a:rPr>
              <a:t>	</a:t>
            </a:r>
            <a:r>
              <a:rPr lang="de-DE" sz="28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	Kommunikation wird noch wichtiger!!</a:t>
            </a:r>
          </a:p>
          <a:p>
            <a:pPr marL="0" indent="0">
              <a:buNone/>
              <a:tabLst>
                <a:tab pos="177800" algn="l"/>
                <a:tab pos="719138" algn="l"/>
              </a:tabLst>
            </a:pPr>
            <a:endParaRPr lang="de-DE" sz="2800" b="1" dirty="0">
              <a:sym typeface="Wingdings" panose="05000000000000000000" pitchFamily="2" charset="2"/>
            </a:endParaRPr>
          </a:p>
          <a:p>
            <a:pPr marL="0" indent="0">
              <a:buNone/>
              <a:tabLst>
                <a:tab pos="177800" algn="l"/>
                <a:tab pos="719138" algn="l"/>
              </a:tabLst>
            </a:pPr>
            <a:r>
              <a:rPr lang="de-DE" sz="2800" b="1" dirty="0" smtClean="0">
                <a:sym typeface="Wingdings" panose="05000000000000000000" pitchFamily="2" charset="2"/>
              </a:rPr>
              <a:t>		NICHT ausschließlich „WBK-Maschinist“</a:t>
            </a:r>
            <a:br>
              <a:rPr lang="de-DE" sz="2800" b="1" dirty="0" smtClean="0">
                <a:sym typeface="Wingdings" panose="05000000000000000000" pitchFamily="2" charset="2"/>
              </a:rPr>
            </a:br>
            <a:r>
              <a:rPr lang="de-DE" sz="2800" b="1" dirty="0" smtClean="0">
                <a:sym typeface="Wingdings" panose="05000000000000000000" pitchFamily="2" charset="2"/>
              </a:rPr>
              <a:t>		</a:t>
            </a:r>
            <a:r>
              <a:rPr lang="de-DE" sz="28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 Mitarbeit im Trupp weiterhin notwendig</a:t>
            </a:r>
          </a:p>
        </p:txBody>
      </p:sp>
    </p:spTree>
    <p:extLst>
      <p:ext uri="{BB962C8B-B14F-4D97-AF65-F5344CB8AC3E}">
        <p14:creationId xmlns:p14="http://schemas.microsoft.com/office/powerpoint/2010/main" val="283692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Fazit WBK</a:t>
            </a:r>
            <a:endParaRPr lang="de-AT" dirty="0"/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endParaRPr lang="de-AT" sz="2400" b="1" dirty="0">
              <a:latin typeface="Arial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99591" y="1268760"/>
            <a:ext cx="8244407" cy="5184576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354013" algn="l"/>
                <a:tab pos="895350" algn="l"/>
              </a:tabLst>
            </a:pPr>
            <a:r>
              <a:rPr lang="de-DE" sz="2800" b="1" dirty="0" smtClean="0">
                <a:solidFill>
                  <a:srgbClr val="CF4128"/>
                </a:solidFill>
              </a:rPr>
              <a:t>Vorteile:</a:t>
            </a:r>
          </a:p>
          <a:p>
            <a:pPr marL="0" indent="0">
              <a:buNone/>
              <a:tabLst>
                <a:tab pos="354013" algn="l"/>
                <a:tab pos="895350" algn="l"/>
              </a:tabLst>
            </a:pPr>
            <a:r>
              <a:rPr lang="de-DE" sz="1200" dirty="0" smtClean="0">
                <a:sym typeface="Wingdings" panose="05000000000000000000" pitchFamily="2" charset="2"/>
              </a:rPr>
              <a:t/>
            </a:r>
            <a:br>
              <a:rPr lang="de-DE" sz="1200" dirty="0" smtClean="0">
                <a:sym typeface="Wingdings" panose="05000000000000000000" pitchFamily="2" charset="2"/>
              </a:rPr>
            </a:br>
            <a:r>
              <a:rPr lang="de-DE" sz="2800" b="1" dirty="0" smtClean="0">
                <a:sym typeface="Wingdings" panose="05000000000000000000" pitchFamily="2" charset="2"/>
              </a:rPr>
              <a:t>		mehr Sicherheit für eingesetzten Trupp</a:t>
            </a:r>
          </a:p>
          <a:p>
            <a:pPr marL="0" indent="0">
              <a:buNone/>
              <a:tabLst>
                <a:tab pos="354013" algn="l"/>
                <a:tab pos="895350" algn="l"/>
              </a:tabLst>
            </a:pPr>
            <a:r>
              <a:rPr lang="de-DE" sz="2800" dirty="0" smtClean="0">
                <a:sym typeface="Wingdings" panose="05000000000000000000" pitchFamily="2" charset="2"/>
              </a:rPr>
              <a:t>		schnellere Personenrettung</a:t>
            </a:r>
          </a:p>
          <a:p>
            <a:pPr marL="0" indent="0">
              <a:buNone/>
              <a:tabLst>
                <a:tab pos="354013" algn="l"/>
                <a:tab pos="895350" algn="l"/>
              </a:tabLst>
            </a:pPr>
            <a:r>
              <a:rPr lang="de-DE" sz="2800" b="1" dirty="0">
                <a:solidFill>
                  <a:srgbClr val="CF4128"/>
                </a:solidFill>
                <a:sym typeface="Wingdings" panose="05000000000000000000" pitchFamily="2" charset="2"/>
              </a:rPr>
              <a:t>	</a:t>
            </a:r>
            <a:r>
              <a:rPr lang="de-DE" sz="2800" b="1" dirty="0" smtClean="0">
                <a:sym typeface="Wingdings" panose="05000000000000000000" pitchFamily="2" charset="2"/>
              </a:rPr>
              <a:t>	</a:t>
            </a:r>
            <a:r>
              <a:rPr lang="de-DE" sz="2800" dirty="0" smtClean="0">
                <a:sym typeface="Wingdings" panose="05000000000000000000" pitchFamily="2" charset="2"/>
              </a:rPr>
              <a:t>schnellere / effizientere Brandbekämpfung</a:t>
            </a:r>
          </a:p>
          <a:p>
            <a:pPr marL="0" indent="0">
              <a:buNone/>
              <a:tabLst>
                <a:tab pos="354013" algn="l"/>
                <a:tab pos="895350" algn="l"/>
              </a:tabLst>
            </a:pPr>
            <a:r>
              <a:rPr lang="de-DE" sz="2800" dirty="0">
                <a:sym typeface="Wingdings" panose="05000000000000000000" pitchFamily="2" charset="2"/>
              </a:rPr>
              <a:t>	</a:t>
            </a:r>
            <a:r>
              <a:rPr lang="de-DE" sz="2800" dirty="0" smtClean="0">
                <a:sym typeface="Wingdings" panose="05000000000000000000" pitchFamily="2" charset="2"/>
              </a:rPr>
              <a:t>	effizientere Einsatzabwicklung (Allgemein)</a:t>
            </a:r>
          </a:p>
          <a:p>
            <a:pPr marL="0" indent="0">
              <a:buNone/>
              <a:tabLst>
                <a:tab pos="354013" algn="l"/>
                <a:tab pos="895350" algn="l"/>
              </a:tabLst>
            </a:pPr>
            <a:endParaRPr lang="de-DE" sz="2800" b="1" dirty="0" smtClean="0">
              <a:sym typeface="Wingdings" panose="05000000000000000000" pitchFamily="2" charset="2"/>
            </a:endParaRPr>
          </a:p>
          <a:p>
            <a:pPr marL="0" indent="0">
              <a:buNone/>
              <a:tabLst>
                <a:tab pos="354013" algn="l"/>
                <a:tab pos="895350" algn="l"/>
              </a:tabLst>
            </a:pPr>
            <a:r>
              <a:rPr lang="de-DE" sz="2800" b="1" dirty="0" smtClean="0">
                <a:sym typeface="Wingdings" panose="05000000000000000000" pitchFamily="2" charset="2"/>
              </a:rPr>
              <a:t>Damit verbunden:</a:t>
            </a:r>
          </a:p>
          <a:p>
            <a:pPr marL="0" indent="0">
              <a:buNone/>
              <a:tabLst>
                <a:tab pos="354013" algn="l"/>
                <a:tab pos="895350" algn="l"/>
              </a:tabLst>
            </a:pPr>
            <a:r>
              <a:rPr lang="de-DE" sz="2800" b="1" dirty="0">
                <a:sym typeface="Wingdings" panose="05000000000000000000" pitchFamily="2" charset="2"/>
              </a:rPr>
              <a:t>	</a:t>
            </a:r>
            <a:r>
              <a:rPr lang="de-DE" sz="2800" b="1" dirty="0" smtClean="0">
                <a:sym typeface="Wingdings" panose="05000000000000000000" pitchFamily="2" charset="2"/>
              </a:rPr>
              <a:t>	AUSBILDUNG mit der WBK</a:t>
            </a:r>
          </a:p>
          <a:p>
            <a:pPr marL="0" indent="0">
              <a:buNone/>
              <a:tabLst>
                <a:tab pos="354013" algn="l"/>
                <a:tab pos="895350" algn="l"/>
                <a:tab pos="1436688" algn="l"/>
              </a:tabLst>
            </a:pPr>
            <a:r>
              <a:rPr lang="de-DE" sz="2800" dirty="0">
                <a:sym typeface="Wingdings" panose="05000000000000000000" pitchFamily="2" charset="2"/>
              </a:rPr>
              <a:t>	</a:t>
            </a:r>
            <a:r>
              <a:rPr lang="de-DE" sz="2800" dirty="0" smtClean="0">
                <a:sym typeface="Wingdings" panose="05000000000000000000" pitchFamily="2" charset="2"/>
              </a:rPr>
              <a:t>	</a:t>
            </a:r>
            <a:r>
              <a:rPr lang="de-DE" sz="28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</a:t>
            </a:r>
            <a:r>
              <a:rPr lang="de-DE" sz="2800" b="1" dirty="0">
                <a:solidFill>
                  <a:srgbClr val="CF4128"/>
                </a:solidFill>
                <a:sym typeface="Wingdings" panose="05000000000000000000" pitchFamily="2" charset="2"/>
              </a:rPr>
              <a:t>	</a:t>
            </a:r>
            <a:r>
              <a:rPr lang="de-DE" sz="28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WBK nur </a:t>
            </a:r>
            <a:r>
              <a:rPr lang="de-DE" sz="2800" b="1" dirty="0">
                <a:solidFill>
                  <a:srgbClr val="CF4128"/>
                </a:solidFill>
                <a:sym typeface="Wingdings" panose="05000000000000000000" pitchFamily="2" charset="2"/>
              </a:rPr>
              <a:t>so gut wie der </a:t>
            </a:r>
            <a:r>
              <a:rPr lang="de-DE" sz="2800" b="1" dirty="0" smtClean="0">
                <a:solidFill>
                  <a:srgbClr val="CF4128"/>
                </a:solidFill>
                <a:sym typeface="Wingdings" panose="05000000000000000000" pitchFamily="2" charset="2"/>
              </a:rPr>
              <a:t>Bediener</a:t>
            </a:r>
            <a:endParaRPr lang="de-DE" sz="2800" b="1" dirty="0">
              <a:solidFill>
                <a:srgbClr val="CF4128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056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Anwendungsbeispiele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2239978" y="6240379"/>
            <a:ext cx="538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Erkundung (außen / Tür-Kontrolle)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>
                <a:latin typeface="Arial" pitchFamily="34" charset="0"/>
              </a:rPr>
              <a:t>Brandeinsatz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2700" r="20075" b="19550"/>
          <a:stretch/>
        </p:blipFill>
        <p:spPr>
          <a:xfrm>
            <a:off x="899593" y="2276873"/>
            <a:ext cx="3875338" cy="288031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9550" r="15350" b="11149"/>
          <a:stretch/>
        </p:blipFill>
        <p:spPr>
          <a:xfrm>
            <a:off x="5124061" y="2276872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1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Anwendungsbeispiele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3557627" y="6240379"/>
            <a:ext cx="2749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Menschenrettung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Brandeinsatz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8500" r="12201" b="6951"/>
          <a:stretch/>
        </p:blipFill>
        <p:spPr>
          <a:xfrm>
            <a:off x="2244232" y="1715824"/>
            <a:ext cx="537625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Anwendungsbeispiele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3498107" y="6237312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Brandbekämpfung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>
                <a:latin typeface="Arial" pitchFamily="34" charset="0"/>
              </a:rPr>
              <a:t>Brandeinsatz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6401" r="13775" b="20601"/>
          <a:stretch/>
        </p:blipFill>
        <p:spPr>
          <a:xfrm>
            <a:off x="1691680" y="1461651"/>
            <a:ext cx="6480720" cy="474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Anwendungsbeispiele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755576" y="5877272"/>
            <a:ext cx="8363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Glutnester</a:t>
            </a:r>
          </a:p>
          <a:p>
            <a:pPr algn="ctr"/>
            <a:r>
              <a:rPr lang="de-AT" sz="2200" b="1" dirty="0" smtClean="0">
                <a:solidFill>
                  <a:srgbClr val="CF4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ACHTUNG:</a:t>
            </a:r>
            <a:r>
              <a:rPr lang="de-A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nicht alles was warm ist, ist </a:t>
            </a:r>
            <a:r>
              <a:rPr lang="de-AT" sz="2200" dirty="0">
                <a:latin typeface="Arial" panose="020B0604020202020204" pitchFamily="34" charset="0"/>
                <a:cs typeface="Arial" panose="020B0604020202020204" pitchFamily="34" charset="0"/>
              </a:rPr>
              <a:t>auch ein </a:t>
            </a:r>
            <a:r>
              <a:rPr lang="de-AT" sz="2200" dirty="0" err="1">
                <a:latin typeface="Arial" panose="020B0604020202020204" pitchFamily="34" charset="0"/>
                <a:cs typeface="Arial" panose="020B0604020202020204" pitchFamily="34" charset="0"/>
              </a:rPr>
              <a:t>Glutnest</a:t>
            </a:r>
            <a:endParaRPr lang="de-A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Brandeinsatz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30" y="1585080"/>
            <a:ext cx="5517964" cy="409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4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640" y="1417638"/>
            <a:ext cx="6271447" cy="46491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Anwendungsbeispiele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2319311" y="6240379"/>
            <a:ext cx="522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Erwärmung / Füllstand Gasflasche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>
                <a:latin typeface="Arial" pitchFamily="34" charset="0"/>
              </a:rPr>
              <a:t>Brandeinsatz</a:t>
            </a:r>
          </a:p>
        </p:txBody>
      </p:sp>
    </p:spTree>
    <p:extLst>
      <p:ext uri="{BB962C8B-B14F-4D97-AF65-F5344CB8AC3E}">
        <p14:creationId xmlns:p14="http://schemas.microsoft.com/office/powerpoint/2010/main" val="171906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2201" r="18500" b="15351"/>
          <a:stretch/>
        </p:blipFill>
        <p:spPr>
          <a:xfrm>
            <a:off x="931033" y="2279103"/>
            <a:ext cx="3969924" cy="29140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Anwendungsbeispiele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4017700" y="6240379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Restwärme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Technischer Einsatz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0600" r="16138" b="10101"/>
          <a:stretch/>
        </p:blipFill>
        <p:spPr>
          <a:xfrm>
            <a:off x="5143333" y="2276872"/>
            <a:ext cx="3800058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0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Kamera </a:t>
            </a:r>
            <a:r>
              <a:rPr lang="de-DE" dirty="0" err="1" smtClean="0">
                <a:solidFill>
                  <a:srgbClr val="C00000"/>
                </a:solidFill>
              </a:rPr>
              <a:t>activ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photonics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smtClean="0">
                <a:solidFill>
                  <a:srgbClr val="C00000"/>
                </a:solidFill>
              </a:rPr>
              <a:t>           320 </a:t>
            </a:r>
            <a:r>
              <a:rPr lang="de-DE" dirty="0" err="1" smtClean="0">
                <a:solidFill>
                  <a:srgbClr val="C00000"/>
                </a:solidFill>
              </a:rPr>
              <a:t>micro</a:t>
            </a:r>
            <a:r>
              <a:rPr lang="de-DE" dirty="0" smtClean="0">
                <a:solidFill>
                  <a:srgbClr val="C00000"/>
                </a:solidFill>
              </a:rPr>
              <a:t> OÖ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388" y="1700808"/>
            <a:ext cx="6337648" cy="4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9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Anwendungsbeispiele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3447034" y="6207695"/>
            <a:ext cx="2970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Person im Gelände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Technischer Einsatz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5350" r="12200" b="17450"/>
          <a:stretch/>
        </p:blipFill>
        <p:spPr>
          <a:xfrm>
            <a:off x="5084677" y="2299944"/>
            <a:ext cx="3839427" cy="285724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23750"/>
          <a:stretch/>
        </p:blipFill>
        <p:spPr>
          <a:xfrm>
            <a:off x="899593" y="2294874"/>
            <a:ext cx="381642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Anwendungsbeispiele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3511249" y="6240379"/>
            <a:ext cx="284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Person im Wasser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Technischer Einsatz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4431" r="4826" b="4871"/>
          <a:stretch/>
        </p:blipFill>
        <p:spPr bwMode="auto">
          <a:xfrm>
            <a:off x="5138712" y="1556791"/>
            <a:ext cx="2862827" cy="21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7451" r="20075" b="22701"/>
          <a:stretch/>
        </p:blipFill>
        <p:spPr>
          <a:xfrm>
            <a:off x="1627584" y="1556792"/>
            <a:ext cx="2880320" cy="213218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6401" r="16926" b="16401"/>
          <a:stretch/>
        </p:blipFill>
        <p:spPr>
          <a:xfrm>
            <a:off x="1619672" y="3887542"/>
            <a:ext cx="2880000" cy="219428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7451" r="11928" b="12200"/>
          <a:stretch/>
        </p:blipFill>
        <p:spPr>
          <a:xfrm>
            <a:off x="5138713" y="3887542"/>
            <a:ext cx="2862826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b="2982"/>
          <a:stretch/>
        </p:blipFill>
        <p:spPr>
          <a:xfrm>
            <a:off x="1796640" y="1417638"/>
            <a:ext cx="6271447" cy="46491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Anwendungsbeispiele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3001390" y="6240379"/>
            <a:ext cx="3861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Schadstoff auf Gewässer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Schadstoff-Einsatz</a:t>
            </a:r>
            <a:endParaRPr lang="de-AT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Anwendungsbeispiele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2628705" y="5944545"/>
            <a:ext cx="4607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Füllstände bei nicht isolierten </a:t>
            </a:r>
          </a:p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Behältern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3" descr="Silantanklager 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40" y="1417636"/>
            <a:ext cx="6265822" cy="436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Schadstoff-Einsatz</a:t>
            </a:r>
            <a:endParaRPr lang="de-AT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Anwendungsbeispiele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3548019" y="6240379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Gasaustrittsstelle</a:t>
            </a:r>
            <a:endParaRPr lang="de-A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Schadstoff-Einsatz</a:t>
            </a:r>
            <a:endParaRPr lang="de-AT" sz="2400" b="1" dirty="0">
              <a:latin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4851" r="11413" b="12109"/>
          <a:stretch/>
        </p:blipFill>
        <p:spPr>
          <a:xfrm>
            <a:off x="1979712" y="1484784"/>
            <a:ext cx="5943379" cy="459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C00000"/>
                </a:solidFill>
              </a:rPr>
              <a:t>Themen – Teil 2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7624" y="1700808"/>
            <a:ext cx="7632848" cy="5157192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de-AT" sz="3000" dirty="0" smtClean="0"/>
              <a:t> </a:t>
            </a:r>
            <a:r>
              <a:rPr lang="de-AT" sz="3000" dirty="0" smtClean="0">
                <a:solidFill>
                  <a:schemeClr val="tx1"/>
                </a:solidFill>
              </a:rPr>
              <a:t>Grundlagen</a:t>
            </a:r>
          </a:p>
          <a:p>
            <a:pPr marL="0" indent="0">
              <a:buNone/>
            </a:pPr>
            <a:endParaRPr lang="de-AT" sz="1000" dirty="0" smtClean="0">
              <a:solidFill>
                <a:schemeClr val="tx1"/>
              </a:solidFill>
            </a:endParaRPr>
          </a:p>
          <a:p>
            <a:pPr>
              <a:buBlip>
                <a:blip r:embed="rId2"/>
              </a:buBlip>
            </a:pPr>
            <a:r>
              <a:rPr lang="de-AT" sz="3000" dirty="0" smtClean="0">
                <a:solidFill>
                  <a:schemeClr val="tx1"/>
                </a:solidFill>
              </a:rPr>
              <a:t> Funktionsprinzip</a:t>
            </a:r>
          </a:p>
          <a:p>
            <a:pPr marL="0" indent="0">
              <a:buNone/>
            </a:pPr>
            <a:endParaRPr lang="de-AT" sz="1000" dirty="0" smtClean="0">
              <a:solidFill>
                <a:schemeClr val="tx1"/>
              </a:solidFill>
            </a:endParaRPr>
          </a:p>
          <a:p>
            <a:pPr>
              <a:buBlip>
                <a:blip r:embed="rId2"/>
              </a:buBlip>
            </a:pPr>
            <a:r>
              <a:rPr lang="de-AT" sz="3000" dirty="0" smtClean="0">
                <a:solidFill>
                  <a:schemeClr val="tx1"/>
                </a:solidFill>
              </a:rPr>
              <a:t> Einsatzgrundsätze</a:t>
            </a:r>
          </a:p>
          <a:p>
            <a:pPr marL="0" indent="0">
              <a:buNone/>
            </a:pPr>
            <a:endParaRPr lang="de-AT" sz="1000" dirty="0" smtClean="0">
              <a:solidFill>
                <a:schemeClr val="tx1"/>
              </a:solidFill>
            </a:endParaRPr>
          </a:p>
          <a:p>
            <a:pPr>
              <a:buBlip>
                <a:blip r:embed="rId2"/>
              </a:buBlip>
            </a:pPr>
            <a:r>
              <a:rPr lang="de-AT" sz="3000" dirty="0" smtClean="0"/>
              <a:t> Einsatzmöglichkeiten / -grenzen</a:t>
            </a:r>
          </a:p>
          <a:p>
            <a:pPr>
              <a:buBlip>
                <a:blip r:embed="rId2"/>
              </a:buBlip>
            </a:pPr>
            <a:endParaRPr lang="de-AT" sz="1000" dirty="0"/>
          </a:p>
          <a:p>
            <a:pPr>
              <a:buBlip>
                <a:blip r:embed="rId2"/>
              </a:buBlip>
            </a:pPr>
            <a:r>
              <a:rPr lang="de-AT" sz="3000" dirty="0"/>
              <a:t> Fazit / Zusammenfassung</a:t>
            </a:r>
          </a:p>
          <a:p>
            <a:pPr>
              <a:buBlip>
                <a:blip r:embed="rId2"/>
              </a:buBlip>
            </a:pPr>
            <a:endParaRPr lang="de-AT" sz="1000" dirty="0" smtClean="0"/>
          </a:p>
          <a:p>
            <a:pPr>
              <a:buBlip>
                <a:blip r:embed="rId2"/>
              </a:buBlip>
            </a:pPr>
            <a:r>
              <a:rPr lang="de-AT" sz="3000" dirty="0" smtClean="0"/>
              <a:t> </a:t>
            </a:r>
            <a:r>
              <a:rPr lang="de-AT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Anwendungsbeispiele</a:t>
            </a:r>
          </a:p>
          <a:p>
            <a:pPr>
              <a:buBlip>
                <a:blip r:embed="rId2"/>
              </a:buBlip>
            </a:pPr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de-AT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Tipps für die Ausbildung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Grundlagen, Einsatzmöglichkeiten</a:t>
            </a:r>
            <a:endParaRPr lang="de-AT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43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Grundlagen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3343" y="1783776"/>
            <a:ext cx="7992888" cy="114116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de-DE" altLang="de-DE" sz="2200" dirty="0"/>
              <a:t>Die Wärmebildkamera ist ein Gerät, welches Wärmestrahlung, die von jedem Körper oder Medium ausgeht, sichtbar machen </a:t>
            </a:r>
            <a:r>
              <a:rPr lang="de-DE" altLang="de-DE" sz="2200" dirty="0" smtClean="0"/>
              <a:t>kann.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Was ist eine Wärmebildkamera (WBK)?</a:t>
            </a:r>
            <a:endParaRPr lang="de-AT" sz="2400" b="1" dirty="0">
              <a:latin typeface="Arial" pitchFamily="34" charset="0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953342" y="5229200"/>
            <a:ext cx="7795122" cy="15121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 altLang="de-DE" sz="2200" dirty="0" smtClean="0"/>
              <a:t>d.h. jeder Körper und auch jedes andere Medium (Flüssigkeit, Gas) das wärmer als der absolute Nullpunkt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 altLang="de-DE" sz="2200" dirty="0" smtClean="0"/>
              <a:t>(-273°C) ist, gibt auf Grund seines</a:t>
            </a:r>
            <a:br>
              <a:rPr lang="de-DE" altLang="de-DE" sz="2200" dirty="0" smtClean="0"/>
            </a:br>
            <a:r>
              <a:rPr lang="de-DE" altLang="de-DE" sz="2200" dirty="0" smtClean="0"/>
              <a:t>Wärmezustands Infrarotstrahlung ab. </a:t>
            </a:r>
          </a:p>
        </p:txBody>
      </p:sp>
      <p:pic>
        <p:nvPicPr>
          <p:cNvPr id="7" name="Picture 2" descr="http://www.active-photonics.com/typo3temp/pics/485fd3923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2" t="20059" r="4416" b="17228"/>
          <a:stretch/>
        </p:blipFill>
        <p:spPr bwMode="auto">
          <a:xfrm>
            <a:off x="6281935" y="3192993"/>
            <a:ext cx="2664296" cy="14401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953342" y="3192993"/>
            <a:ext cx="5048269" cy="1768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de-DE" altLang="de-DE" sz="2200" dirty="0" smtClean="0"/>
              <a:t>Was man auf dem Monitor einer Wärmebildkamera sieht, ist nicht der Körper als solcher, sondern man sieht dieses Objekt auf Grund der Wärme, die von ihm ausgeht.</a:t>
            </a:r>
          </a:p>
        </p:txBody>
      </p:sp>
    </p:spTree>
    <p:extLst>
      <p:ext uri="{BB962C8B-B14F-4D97-AF65-F5344CB8AC3E}">
        <p14:creationId xmlns:p14="http://schemas.microsoft.com/office/powerpoint/2010/main" val="229617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Grundlagen</a:t>
            </a:r>
            <a:endParaRPr lang="de-AT" dirty="0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947737" y="1765449"/>
            <a:ext cx="2730500" cy="723900"/>
          </a:xfrm>
          <a:custGeom>
            <a:avLst/>
            <a:gdLst>
              <a:gd name="T0" fmla="*/ 0 w 1815"/>
              <a:gd name="T1" fmla="*/ 2147483647 h 456"/>
              <a:gd name="T2" fmla="*/ 2147483647 w 1815"/>
              <a:gd name="T3" fmla="*/ 2147483647 h 456"/>
              <a:gd name="T4" fmla="*/ 2147483647 w 1815"/>
              <a:gd name="T5" fmla="*/ 2147483647 h 456"/>
              <a:gd name="T6" fmla="*/ 2147483647 w 1815"/>
              <a:gd name="T7" fmla="*/ 2147483647 h 456"/>
              <a:gd name="T8" fmla="*/ 2147483647 w 1815"/>
              <a:gd name="T9" fmla="*/ 2147483647 h 4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15" h="456">
                <a:moveTo>
                  <a:pt x="0" y="228"/>
                </a:moveTo>
                <a:cubicBezTo>
                  <a:pt x="151" y="114"/>
                  <a:pt x="303" y="2"/>
                  <a:pt x="454" y="1"/>
                </a:cubicBezTo>
                <a:cubicBezTo>
                  <a:pt x="605" y="0"/>
                  <a:pt x="762" y="132"/>
                  <a:pt x="907" y="222"/>
                </a:cubicBezTo>
                <a:cubicBezTo>
                  <a:pt x="1054" y="316"/>
                  <a:pt x="1210" y="454"/>
                  <a:pt x="1361" y="455"/>
                </a:cubicBezTo>
                <a:cubicBezTo>
                  <a:pt x="1512" y="456"/>
                  <a:pt x="1663" y="341"/>
                  <a:pt x="1815" y="228"/>
                </a:cubicBezTo>
              </a:path>
            </a:pathLst>
          </a:custGeom>
          <a:noFill/>
          <a:ln w="152400" cmpd="sng">
            <a:solidFill>
              <a:srgbClr val="3333CC">
                <a:alpha val="34901"/>
              </a:srgb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1217612" y="2575074"/>
            <a:ext cx="2049463" cy="723900"/>
          </a:xfrm>
          <a:custGeom>
            <a:avLst/>
            <a:gdLst>
              <a:gd name="T0" fmla="*/ 0 w 1022"/>
              <a:gd name="T1" fmla="*/ 2147483647 h 456"/>
              <a:gd name="T2" fmla="*/ 2147483647 w 1022"/>
              <a:gd name="T3" fmla="*/ 2147483647 h 456"/>
              <a:gd name="T4" fmla="*/ 2147483647 w 1022"/>
              <a:gd name="T5" fmla="*/ 2147483647 h 456"/>
              <a:gd name="T6" fmla="*/ 2147483647 w 1022"/>
              <a:gd name="T7" fmla="*/ 2147483647 h 456"/>
              <a:gd name="T8" fmla="*/ 2147483647 w 1022"/>
              <a:gd name="T9" fmla="*/ 2147483647 h 4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22" h="456">
                <a:moveTo>
                  <a:pt x="0" y="228"/>
                </a:moveTo>
                <a:cubicBezTo>
                  <a:pt x="85" y="114"/>
                  <a:pt x="171" y="2"/>
                  <a:pt x="256" y="1"/>
                </a:cubicBezTo>
                <a:cubicBezTo>
                  <a:pt x="341" y="0"/>
                  <a:pt x="429" y="132"/>
                  <a:pt x="511" y="222"/>
                </a:cubicBezTo>
                <a:cubicBezTo>
                  <a:pt x="593" y="316"/>
                  <a:pt x="681" y="454"/>
                  <a:pt x="766" y="455"/>
                </a:cubicBezTo>
                <a:cubicBezTo>
                  <a:pt x="851" y="456"/>
                  <a:pt x="936" y="341"/>
                  <a:pt x="1022" y="228"/>
                </a:cubicBezTo>
              </a:path>
            </a:pathLst>
          </a:custGeom>
          <a:noFill/>
          <a:ln w="152400" cmpd="sng">
            <a:solidFill>
              <a:schemeClr val="accent2">
                <a:alpha val="34901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1462087" y="3419624"/>
            <a:ext cx="1536700" cy="723900"/>
          </a:xfrm>
          <a:custGeom>
            <a:avLst/>
            <a:gdLst>
              <a:gd name="T0" fmla="*/ 0 w 766"/>
              <a:gd name="T1" fmla="*/ 2147483647 h 456"/>
              <a:gd name="T2" fmla="*/ 2147483647 w 766"/>
              <a:gd name="T3" fmla="*/ 2147483647 h 456"/>
              <a:gd name="T4" fmla="*/ 2147483647 w 766"/>
              <a:gd name="T5" fmla="*/ 2147483647 h 456"/>
              <a:gd name="T6" fmla="*/ 2147483647 w 766"/>
              <a:gd name="T7" fmla="*/ 2147483647 h 456"/>
              <a:gd name="T8" fmla="*/ 2147483647 w 766"/>
              <a:gd name="T9" fmla="*/ 2147483647 h 4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6" h="456">
                <a:moveTo>
                  <a:pt x="0" y="228"/>
                </a:moveTo>
                <a:cubicBezTo>
                  <a:pt x="64" y="114"/>
                  <a:pt x="128" y="2"/>
                  <a:pt x="192" y="1"/>
                </a:cubicBezTo>
                <a:cubicBezTo>
                  <a:pt x="256" y="0"/>
                  <a:pt x="322" y="132"/>
                  <a:pt x="383" y="222"/>
                </a:cubicBezTo>
                <a:cubicBezTo>
                  <a:pt x="445" y="316"/>
                  <a:pt x="511" y="454"/>
                  <a:pt x="575" y="455"/>
                </a:cubicBezTo>
                <a:cubicBezTo>
                  <a:pt x="639" y="456"/>
                  <a:pt x="702" y="340"/>
                  <a:pt x="766" y="227"/>
                </a:cubicBezTo>
              </a:path>
            </a:pathLst>
          </a:custGeom>
          <a:noFill/>
          <a:ln w="152400" cmpd="sng">
            <a:solidFill>
              <a:srgbClr val="FF3300">
                <a:alpha val="52940"/>
              </a:srgb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1801812" y="4964261"/>
            <a:ext cx="863600" cy="723900"/>
          </a:xfrm>
          <a:custGeom>
            <a:avLst/>
            <a:gdLst>
              <a:gd name="T0" fmla="*/ 0 w 1815"/>
              <a:gd name="T1" fmla="*/ 2147483647 h 456"/>
              <a:gd name="T2" fmla="*/ 2147483647 w 1815"/>
              <a:gd name="T3" fmla="*/ 2147483647 h 456"/>
              <a:gd name="T4" fmla="*/ 2147483647 w 1815"/>
              <a:gd name="T5" fmla="*/ 2147483647 h 456"/>
              <a:gd name="T6" fmla="*/ 2147483647 w 1815"/>
              <a:gd name="T7" fmla="*/ 2147483647 h 456"/>
              <a:gd name="T8" fmla="*/ 2147483647 w 1815"/>
              <a:gd name="T9" fmla="*/ 2147483647 h 4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15" h="456">
                <a:moveTo>
                  <a:pt x="0" y="228"/>
                </a:moveTo>
                <a:cubicBezTo>
                  <a:pt x="151" y="114"/>
                  <a:pt x="303" y="2"/>
                  <a:pt x="454" y="1"/>
                </a:cubicBezTo>
                <a:cubicBezTo>
                  <a:pt x="605" y="0"/>
                  <a:pt x="762" y="132"/>
                  <a:pt x="907" y="222"/>
                </a:cubicBezTo>
                <a:cubicBezTo>
                  <a:pt x="1054" y="316"/>
                  <a:pt x="1210" y="454"/>
                  <a:pt x="1361" y="455"/>
                </a:cubicBezTo>
                <a:cubicBezTo>
                  <a:pt x="1512" y="456"/>
                  <a:pt x="1663" y="341"/>
                  <a:pt x="1815" y="228"/>
                </a:cubicBezTo>
              </a:path>
            </a:pathLst>
          </a:custGeom>
          <a:noFill/>
          <a:ln w="152400" cmpd="sng">
            <a:solidFill>
              <a:srgbClr val="CC3399">
                <a:alpha val="72156"/>
              </a:srgb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A603AB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1982787" y="5729436"/>
            <a:ext cx="363538" cy="723900"/>
          </a:xfrm>
          <a:custGeom>
            <a:avLst/>
            <a:gdLst>
              <a:gd name="T0" fmla="*/ 0 w 1815"/>
              <a:gd name="T1" fmla="*/ 2147483647 h 456"/>
              <a:gd name="T2" fmla="*/ 2147483647 w 1815"/>
              <a:gd name="T3" fmla="*/ 2147483647 h 456"/>
              <a:gd name="T4" fmla="*/ 2147483647 w 1815"/>
              <a:gd name="T5" fmla="*/ 2147483647 h 456"/>
              <a:gd name="T6" fmla="*/ 2147483647 w 1815"/>
              <a:gd name="T7" fmla="*/ 2147483647 h 456"/>
              <a:gd name="T8" fmla="*/ 2147483647 w 1815"/>
              <a:gd name="T9" fmla="*/ 2147483647 h 4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15" h="456">
                <a:moveTo>
                  <a:pt x="0" y="228"/>
                </a:moveTo>
                <a:cubicBezTo>
                  <a:pt x="151" y="114"/>
                  <a:pt x="303" y="2"/>
                  <a:pt x="454" y="1"/>
                </a:cubicBezTo>
                <a:cubicBezTo>
                  <a:pt x="605" y="0"/>
                  <a:pt x="762" y="132"/>
                  <a:pt x="907" y="222"/>
                </a:cubicBezTo>
                <a:cubicBezTo>
                  <a:pt x="1054" y="316"/>
                  <a:pt x="1210" y="454"/>
                  <a:pt x="1361" y="455"/>
                </a:cubicBezTo>
                <a:cubicBezTo>
                  <a:pt x="1512" y="456"/>
                  <a:pt x="1663" y="341"/>
                  <a:pt x="1815" y="228"/>
                </a:cubicBezTo>
              </a:path>
            </a:pathLst>
          </a:custGeom>
          <a:noFill/>
          <a:ln w="152400" cmpd="sng">
            <a:solidFill>
              <a:srgbClr val="3333CC">
                <a:alpha val="34901"/>
              </a:srgb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2387600" y="4243536"/>
            <a:ext cx="2116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b="1" dirty="0">
                <a:solidFill>
                  <a:srgbClr val="3333CC"/>
                </a:solidFill>
                <a:latin typeface="Verdana" panose="020B0604030504040204" pitchFamily="34" charset="0"/>
              </a:rPr>
              <a:t>Si</a:t>
            </a:r>
            <a:r>
              <a:rPr lang="de-DE" altLang="de-DE" sz="1600" b="1" dirty="0">
                <a:solidFill>
                  <a:schemeClr val="accent1"/>
                </a:solidFill>
                <a:latin typeface="Verdana" panose="020B0604030504040204" pitchFamily="34" charset="0"/>
              </a:rPr>
              <a:t>ch</a:t>
            </a:r>
            <a:r>
              <a:rPr lang="de-DE" altLang="de-DE" sz="1600" b="1" dirty="0">
                <a:solidFill>
                  <a:srgbClr val="FFFF66"/>
                </a:solidFill>
                <a:latin typeface="Verdana" panose="020B0604030504040204" pitchFamily="34" charset="0"/>
              </a:rPr>
              <a:t>tb</a:t>
            </a:r>
            <a:r>
              <a:rPr lang="de-DE" altLang="de-DE" sz="1600" b="1" dirty="0">
                <a:solidFill>
                  <a:srgbClr val="FF9933"/>
                </a:solidFill>
                <a:latin typeface="Verdana" panose="020B0604030504040204" pitchFamily="34" charset="0"/>
              </a:rPr>
              <a:t>ar</a:t>
            </a:r>
            <a:r>
              <a:rPr lang="de-DE" altLang="de-DE" sz="1600" b="1" dirty="0">
                <a:solidFill>
                  <a:srgbClr val="FF3399"/>
                </a:solidFill>
                <a:latin typeface="Verdana" panose="020B0604030504040204" pitchFamily="34" charset="0"/>
              </a:rPr>
              <a:t>es</a:t>
            </a:r>
            <a:r>
              <a:rPr lang="de-DE" altLang="de-DE" sz="1600" b="1" dirty="0">
                <a:latin typeface="Verdana" panose="020B0604030504040204" pitchFamily="34" charset="0"/>
              </a:rPr>
              <a:t> </a:t>
            </a:r>
            <a:r>
              <a:rPr lang="de-DE" altLang="de-DE" sz="1600" b="1" dirty="0">
                <a:solidFill>
                  <a:srgbClr val="9900CC"/>
                </a:solidFill>
                <a:latin typeface="Verdana" panose="020B0604030504040204" pitchFamily="34" charset="0"/>
              </a:rPr>
              <a:t>Li</a:t>
            </a:r>
            <a:r>
              <a:rPr lang="de-DE" altLang="de-DE" sz="1600" b="1" dirty="0">
                <a:solidFill>
                  <a:srgbClr val="99FF33"/>
                </a:solidFill>
                <a:latin typeface="Verdana" panose="020B0604030504040204" pitchFamily="34" charset="0"/>
              </a:rPr>
              <a:t>ch</a:t>
            </a:r>
            <a:r>
              <a:rPr lang="de-DE" altLang="de-DE" sz="1600" b="1" dirty="0">
                <a:solidFill>
                  <a:schemeClr val="accent2"/>
                </a:solidFill>
                <a:latin typeface="Verdana" panose="020B0604030504040204" pitchFamily="34" charset="0"/>
              </a:rPr>
              <a:t>t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252662" y="3413274"/>
            <a:ext cx="2319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b="1" dirty="0">
                <a:solidFill>
                  <a:srgbClr val="FF3300"/>
                </a:solidFill>
                <a:latin typeface="Verdana" panose="020B0604030504040204" pitchFamily="34" charset="0"/>
              </a:rPr>
              <a:t>Infrarot-Strahlung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522537" y="5032524"/>
            <a:ext cx="1890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solidFill>
                  <a:srgbClr val="9900CC"/>
                </a:solidFill>
                <a:latin typeface="Verdana" panose="020B0604030504040204" pitchFamily="34" charset="0"/>
              </a:rPr>
              <a:t>UV-Strahlung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2356129" y="6043761"/>
            <a:ext cx="1711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de-DE" sz="1600" dirty="0">
                <a:cs typeface="Arial" panose="020B0604020202020204" pitchFamily="34" charset="0"/>
              </a:rPr>
              <a:t>γ</a:t>
            </a:r>
            <a:r>
              <a:rPr lang="de-DE" altLang="de-DE" sz="1600" dirty="0">
                <a:latin typeface="Verdana" panose="020B0604030504040204" pitchFamily="34" charset="0"/>
              </a:rPr>
              <a:t>-Str.</a:t>
            </a: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2387600" y="2619524"/>
            <a:ext cx="1890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Verdana" panose="020B0604030504040204" pitchFamily="34" charset="0"/>
              </a:rPr>
              <a:t>Mikrowellen</a:t>
            </a:r>
          </a:p>
        </p:txBody>
      </p:sp>
      <p:sp>
        <p:nvSpPr>
          <p:cNvPr id="14" name="Freeform 34"/>
          <p:cNvSpPr>
            <a:spLocks/>
          </p:cNvSpPr>
          <p:nvPr/>
        </p:nvSpPr>
        <p:spPr bwMode="auto">
          <a:xfrm>
            <a:off x="1622425" y="4064149"/>
            <a:ext cx="1287462" cy="971550"/>
          </a:xfrm>
          <a:custGeom>
            <a:avLst/>
            <a:gdLst>
              <a:gd name="T0" fmla="*/ 0 w 811"/>
              <a:gd name="T1" fmla="*/ 2147483647 h 612"/>
              <a:gd name="T2" fmla="*/ 2147483647 w 811"/>
              <a:gd name="T3" fmla="*/ 2147483647 h 612"/>
              <a:gd name="T4" fmla="*/ 2147483647 w 811"/>
              <a:gd name="T5" fmla="*/ 2147483647 h 612"/>
              <a:gd name="T6" fmla="*/ 2147483647 w 811"/>
              <a:gd name="T7" fmla="*/ 2147483647 h 612"/>
              <a:gd name="T8" fmla="*/ 2147483647 w 811"/>
              <a:gd name="T9" fmla="*/ 2147483647 h 612"/>
              <a:gd name="T10" fmla="*/ 2147483647 w 811"/>
              <a:gd name="T11" fmla="*/ 2147483647 h 612"/>
              <a:gd name="T12" fmla="*/ 2147483647 w 811"/>
              <a:gd name="T13" fmla="*/ 2147483647 h 612"/>
              <a:gd name="T14" fmla="*/ 2147483647 w 811"/>
              <a:gd name="T15" fmla="*/ 2147483647 h 612"/>
              <a:gd name="T16" fmla="*/ 2147483647 w 811"/>
              <a:gd name="T17" fmla="*/ 2147483647 h 612"/>
              <a:gd name="T18" fmla="*/ 2147483647 w 811"/>
              <a:gd name="T19" fmla="*/ 2147483647 h 612"/>
              <a:gd name="T20" fmla="*/ 0 w 811"/>
              <a:gd name="T21" fmla="*/ 2147483647 h 6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11" h="612">
                <a:moveTo>
                  <a:pt x="0" y="274"/>
                </a:moveTo>
                <a:cubicBezTo>
                  <a:pt x="48" y="307"/>
                  <a:pt x="33" y="298"/>
                  <a:pt x="76" y="331"/>
                </a:cubicBezTo>
                <a:cubicBezTo>
                  <a:pt x="147" y="210"/>
                  <a:pt x="182" y="105"/>
                  <a:pt x="225" y="123"/>
                </a:cubicBezTo>
                <a:cubicBezTo>
                  <a:pt x="268" y="141"/>
                  <a:pt x="397" y="391"/>
                  <a:pt x="453" y="472"/>
                </a:cubicBezTo>
                <a:cubicBezTo>
                  <a:pt x="509" y="553"/>
                  <a:pt x="582" y="612"/>
                  <a:pt x="657" y="547"/>
                </a:cubicBezTo>
                <a:cubicBezTo>
                  <a:pt x="732" y="482"/>
                  <a:pt x="741" y="447"/>
                  <a:pt x="811" y="313"/>
                </a:cubicBezTo>
                <a:cubicBezTo>
                  <a:pt x="811" y="313"/>
                  <a:pt x="769" y="294"/>
                  <a:pt x="727" y="276"/>
                </a:cubicBezTo>
                <a:cubicBezTo>
                  <a:pt x="702" y="315"/>
                  <a:pt x="644" y="509"/>
                  <a:pt x="574" y="475"/>
                </a:cubicBezTo>
                <a:cubicBezTo>
                  <a:pt x="521" y="457"/>
                  <a:pt x="382" y="138"/>
                  <a:pt x="310" y="69"/>
                </a:cubicBezTo>
                <a:cubicBezTo>
                  <a:pt x="238" y="0"/>
                  <a:pt x="196" y="24"/>
                  <a:pt x="144" y="58"/>
                </a:cubicBezTo>
                <a:cubicBezTo>
                  <a:pt x="92" y="93"/>
                  <a:pt x="76" y="142"/>
                  <a:pt x="0" y="274"/>
                </a:cubicBezTo>
                <a:close/>
              </a:path>
            </a:pathLst>
          </a:custGeom>
          <a:gradFill rotWithShape="1">
            <a:gsLst>
              <a:gs pos="0">
                <a:srgbClr val="A603AB">
                  <a:alpha val="50000"/>
                </a:srgbClr>
              </a:gs>
              <a:gs pos="21001">
                <a:srgbClr val="0819FB">
                  <a:alpha val="50000"/>
                </a:srgbClr>
              </a:gs>
              <a:gs pos="35001">
                <a:srgbClr val="1A8D48">
                  <a:alpha val="50000"/>
                </a:srgbClr>
              </a:gs>
              <a:gs pos="52000">
                <a:srgbClr val="FFFF00">
                  <a:alpha val="50000"/>
                </a:srgbClr>
              </a:gs>
              <a:gs pos="73000">
                <a:srgbClr val="EE3F17">
                  <a:alpha val="50000"/>
                </a:srgbClr>
              </a:gs>
              <a:gs pos="88000">
                <a:srgbClr val="E81766">
                  <a:alpha val="50000"/>
                </a:srgbClr>
              </a:gs>
              <a:gs pos="100000">
                <a:srgbClr val="A603AB">
                  <a:alpha val="50000"/>
                </a:srgbClr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3175" cmpd="sng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975412" y="1688723"/>
            <a:ext cx="400040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000" dirty="0"/>
              <a:t>Infrarotstrahlung ist, genauso wie Rundfunk- und Fernsehwellen, Mikrowellen, Röntgenstrahlung, Gamma(</a:t>
            </a:r>
            <a:r>
              <a:rPr lang="el-GR" altLang="de-DE" sz="2000" dirty="0"/>
              <a:t>γ</a:t>
            </a:r>
            <a:r>
              <a:rPr lang="de-DE" altLang="de-DE" sz="2000" dirty="0"/>
              <a:t>-)</a:t>
            </a:r>
            <a:r>
              <a:rPr lang="de-DE" altLang="de-DE" sz="2000" dirty="0" err="1"/>
              <a:t>strahlung</a:t>
            </a:r>
            <a:r>
              <a:rPr lang="de-DE" altLang="de-DE" sz="2000" dirty="0"/>
              <a:t>… eine </a:t>
            </a:r>
            <a:r>
              <a:rPr lang="de-DE" altLang="de-DE" sz="2000" dirty="0" smtClean="0"/>
              <a:t>elektromagnetische Wellenstrahlung.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2000" dirty="0"/>
              <a:t>Die verschiedenen elektromagnetischen Strahlen unterscheiden sich in der </a:t>
            </a:r>
            <a:r>
              <a:rPr lang="de-DE" altLang="de-DE" sz="2000" b="1" dirty="0" smtClean="0"/>
              <a:t>Wellenlänge.</a:t>
            </a:r>
            <a:endParaRPr lang="de-DE" altLang="de-DE" sz="2000" b="1" dirty="0"/>
          </a:p>
          <a:p>
            <a:pPr eaLnBrk="1" hangingPunct="1">
              <a:spcBef>
                <a:spcPct val="50000"/>
              </a:spcBef>
            </a:pPr>
            <a:endParaRPr lang="de-DE" altLang="de-DE" sz="2000" dirty="0"/>
          </a:p>
        </p:txBody>
      </p:sp>
      <p:sp>
        <p:nvSpPr>
          <p:cNvPr id="16" name="Freeform 10"/>
          <p:cNvSpPr>
            <a:spLocks/>
          </p:cNvSpPr>
          <p:nvPr/>
        </p:nvSpPr>
        <p:spPr bwMode="auto">
          <a:xfrm>
            <a:off x="5767479" y="5312494"/>
            <a:ext cx="2046288" cy="723900"/>
          </a:xfrm>
          <a:custGeom>
            <a:avLst/>
            <a:gdLst>
              <a:gd name="T0" fmla="*/ 0 w 1815"/>
              <a:gd name="T1" fmla="*/ 2147483647 h 456"/>
              <a:gd name="T2" fmla="*/ 2147483647 w 1815"/>
              <a:gd name="T3" fmla="*/ 2147483647 h 456"/>
              <a:gd name="T4" fmla="*/ 2147483647 w 1815"/>
              <a:gd name="T5" fmla="*/ 2147483647 h 456"/>
              <a:gd name="T6" fmla="*/ 2147483647 w 1815"/>
              <a:gd name="T7" fmla="*/ 2147483647 h 456"/>
              <a:gd name="T8" fmla="*/ 2147483647 w 1815"/>
              <a:gd name="T9" fmla="*/ 2147483647 h 4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15" h="456">
                <a:moveTo>
                  <a:pt x="0" y="228"/>
                </a:moveTo>
                <a:cubicBezTo>
                  <a:pt x="151" y="114"/>
                  <a:pt x="303" y="2"/>
                  <a:pt x="454" y="1"/>
                </a:cubicBezTo>
                <a:cubicBezTo>
                  <a:pt x="605" y="0"/>
                  <a:pt x="762" y="132"/>
                  <a:pt x="907" y="222"/>
                </a:cubicBezTo>
                <a:cubicBezTo>
                  <a:pt x="1054" y="316"/>
                  <a:pt x="1210" y="454"/>
                  <a:pt x="1361" y="455"/>
                </a:cubicBezTo>
                <a:cubicBezTo>
                  <a:pt x="1512" y="456"/>
                  <a:pt x="1663" y="341"/>
                  <a:pt x="1815" y="228"/>
                </a:cubicBezTo>
              </a:path>
            </a:pathLst>
          </a:custGeom>
          <a:noFill/>
          <a:ln w="152400" cmpd="sng">
            <a:solidFill>
              <a:schemeClr val="accent2">
                <a:alpha val="34901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17" name="Group 23"/>
          <p:cNvGrpSpPr>
            <a:grpSpLocks/>
          </p:cNvGrpSpPr>
          <p:nvPr/>
        </p:nvGrpSpPr>
        <p:grpSpPr bwMode="auto">
          <a:xfrm>
            <a:off x="5630954" y="5536331"/>
            <a:ext cx="2249488" cy="989013"/>
            <a:chOff x="1321" y="3266"/>
            <a:chExt cx="1417" cy="539"/>
          </a:xfrm>
        </p:grpSpPr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1321" y="3266"/>
              <a:ext cx="1417" cy="539"/>
              <a:chOff x="1321" y="3237"/>
              <a:chExt cx="1417" cy="539"/>
            </a:xfrm>
          </p:grpSpPr>
          <p:sp>
            <p:nvSpPr>
              <p:cNvPr id="20" name="Line 25"/>
              <p:cNvSpPr>
                <a:spLocks noChangeShapeType="1"/>
              </p:cNvSpPr>
              <p:nvPr/>
            </p:nvSpPr>
            <p:spPr bwMode="auto">
              <a:xfrm>
                <a:off x="1406" y="3237"/>
                <a:ext cx="0" cy="5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21" name="Line 26"/>
              <p:cNvSpPr>
                <a:spLocks noChangeShapeType="1"/>
              </p:cNvSpPr>
              <p:nvPr/>
            </p:nvSpPr>
            <p:spPr bwMode="auto">
              <a:xfrm>
                <a:off x="2682" y="3237"/>
                <a:ext cx="0" cy="5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22" name="Line 27"/>
              <p:cNvSpPr>
                <a:spLocks noChangeShapeType="1"/>
              </p:cNvSpPr>
              <p:nvPr/>
            </p:nvSpPr>
            <p:spPr bwMode="auto">
              <a:xfrm>
                <a:off x="1321" y="3719"/>
                <a:ext cx="14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  <p:sp>
          <p:nvSpPr>
            <p:cNvPr id="19" name="Text Box 28"/>
            <p:cNvSpPr txBox="1">
              <a:spLocks noChangeArrowheads="1"/>
            </p:cNvSpPr>
            <p:nvPr/>
          </p:nvSpPr>
          <p:spPr bwMode="auto">
            <a:xfrm>
              <a:off x="1689" y="3606"/>
              <a:ext cx="822" cy="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600"/>
                <a:t>Wellenlänge</a:t>
              </a:r>
            </a:p>
          </p:txBody>
        </p:sp>
      </p:grp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2131499" y="1651149"/>
            <a:ext cx="2843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>
                <a:latin typeface="Verdana" panose="020B0604030504040204" pitchFamily="34" charset="0"/>
              </a:rPr>
              <a:t>Radio- u. Fernsehwellen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Infrarotstrahlung</a:t>
            </a:r>
            <a:endParaRPr lang="de-AT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6948264" y="5940894"/>
            <a:ext cx="2170358" cy="8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Inhaltsplatzhalter 27"/>
          <p:cNvSpPr>
            <a:spLocks noGrp="1"/>
          </p:cNvSpPr>
          <p:nvPr>
            <p:ph idx="1"/>
          </p:nvPr>
        </p:nvSpPr>
        <p:spPr>
          <a:xfrm>
            <a:off x="1187624" y="1600201"/>
            <a:ext cx="7499176" cy="24351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altLang="de-DE" sz="2200" dirty="0"/>
              <a:t>Die Wellenlänge des sichtbaren Lichts ist etwas kürzer als IR-Strahlung und </a:t>
            </a:r>
            <a:r>
              <a:rPr lang="de-DE" altLang="de-DE" sz="2200" b="1" dirty="0"/>
              <a:t>kann Rauch nicht</a:t>
            </a:r>
            <a:r>
              <a:rPr lang="de-DE" altLang="de-DE" sz="2200" dirty="0"/>
              <a:t> </a:t>
            </a:r>
            <a:r>
              <a:rPr lang="de-DE" altLang="de-DE" sz="2200" dirty="0" smtClean="0"/>
              <a:t>durchdringen.</a:t>
            </a:r>
          </a:p>
          <a:p>
            <a:pPr marL="0" indent="0" algn="ctr">
              <a:buNone/>
            </a:pPr>
            <a:endParaRPr lang="de-DE" altLang="de-DE" sz="2000" dirty="0"/>
          </a:p>
          <a:p>
            <a:pPr marL="0" indent="0" algn="ctr">
              <a:buNone/>
            </a:pPr>
            <a:r>
              <a:rPr lang="de-DE" altLang="de-DE" sz="2200" dirty="0" smtClean="0"/>
              <a:t>Infrarotstrahlung ist langwelliger und </a:t>
            </a:r>
            <a:r>
              <a:rPr lang="de-DE" altLang="de-DE" sz="2200" dirty="0"/>
              <a:t>durchdringt Rauch dagegen problemlos, kann aber vom Menschen ohne Hilfsmittel (z. B. einer WBK) nicht erkannt werden.</a:t>
            </a:r>
          </a:p>
          <a:p>
            <a:pPr marL="0" indent="0" algn="ctr">
              <a:buNone/>
            </a:pPr>
            <a:endParaRPr lang="de-DE" altLang="de-DE" sz="2000" dirty="0"/>
          </a:p>
          <a:p>
            <a:pPr marL="0" indent="0" algn="ctr">
              <a:buNone/>
            </a:pPr>
            <a:endParaRPr lang="de-AT" sz="2000" dirty="0"/>
          </a:p>
        </p:txBody>
      </p:sp>
      <p:pic>
        <p:nvPicPr>
          <p:cNvPr id="5" name="Picture 68" descr="offene Au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 t="12611" r="21530" b="15866"/>
          <a:stretch>
            <a:fillRect/>
          </a:stretch>
        </p:blipFill>
        <p:spPr bwMode="auto">
          <a:xfrm>
            <a:off x="1403648" y="4077072"/>
            <a:ext cx="2116137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0" descr="Silanversuch Trau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" b="24222"/>
          <a:stretch>
            <a:fillRect/>
          </a:stretch>
        </p:blipFill>
        <p:spPr bwMode="auto">
          <a:xfrm>
            <a:off x="5204127" y="3868870"/>
            <a:ext cx="2540327" cy="2906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44"/>
          <p:cNvGrpSpPr>
            <a:grpSpLocks/>
          </p:cNvGrpSpPr>
          <p:nvPr/>
        </p:nvGrpSpPr>
        <p:grpSpPr bwMode="auto">
          <a:xfrm flipH="1">
            <a:off x="3347681" y="4408860"/>
            <a:ext cx="1968067" cy="785813"/>
            <a:chOff x="1228" y="2085"/>
            <a:chExt cx="1445" cy="495"/>
          </a:xfrm>
        </p:grpSpPr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1946" y="2109"/>
              <a:ext cx="727" cy="456"/>
            </a:xfrm>
            <a:custGeom>
              <a:avLst/>
              <a:gdLst>
                <a:gd name="T0" fmla="*/ 0 w 1815"/>
                <a:gd name="T1" fmla="*/ 228 h 456"/>
                <a:gd name="T2" fmla="*/ 454 w 1815"/>
                <a:gd name="T3" fmla="*/ 1 h 456"/>
                <a:gd name="T4" fmla="*/ 907 w 1815"/>
                <a:gd name="T5" fmla="*/ 222 h 456"/>
                <a:gd name="T6" fmla="*/ 1361 w 1815"/>
                <a:gd name="T7" fmla="*/ 455 h 456"/>
                <a:gd name="T8" fmla="*/ 1815 w 1815"/>
                <a:gd name="T9" fmla="*/ 228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5" h="456">
                  <a:moveTo>
                    <a:pt x="0" y="228"/>
                  </a:moveTo>
                  <a:cubicBezTo>
                    <a:pt x="151" y="114"/>
                    <a:pt x="303" y="2"/>
                    <a:pt x="454" y="1"/>
                  </a:cubicBezTo>
                  <a:cubicBezTo>
                    <a:pt x="605" y="0"/>
                    <a:pt x="762" y="132"/>
                    <a:pt x="907" y="222"/>
                  </a:cubicBezTo>
                  <a:cubicBezTo>
                    <a:pt x="1054" y="316"/>
                    <a:pt x="1210" y="454"/>
                    <a:pt x="1361" y="455"/>
                  </a:cubicBezTo>
                  <a:cubicBezTo>
                    <a:pt x="1512" y="456"/>
                    <a:pt x="1663" y="341"/>
                    <a:pt x="1815" y="228"/>
                  </a:cubicBezTo>
                </a:path>
              </a:pathLst>
            </a:custGeom>
            <a:gradFill rotWithShape="1">
              <a:gsLst>
                <a:gs pos="0">
                  <a:srgbClr val="3366FF">
                    <a:alpha val="67000"/>
                  </a:srgbClr>
                </a:gs>
                <a:gs pos="25000">
                  <a:srgbClr val="01A78F">
                    <a:alpha val="61000"/>
                  </a:srgbClr>
                </a:gs>
                <a:gs pos="50000">
                  <a:srgbClr val="FFFF00">
                    <a:alpha val="55000"/>
                  </a:srgbClr>
                </a:gs>
                <a:gs pos="75000">
                  <a:srgbClr val="FF6633">
                    <a:alpha val="48999"/>
                  </a:srgbClr>
                </a:gs>
                <a:gs pos="100000">
                  <a:srgbClr val="FF3399">
                    <a:alpha val="42999"/>
                  </a:srgbClr>
                </a:gs>
              </a:gsLst>
              <a:lin ang="5400000" scaled="1"/>
            </a:gradFill>
            <a:ln w="3175" cmpd="sng">
              <a:solidFill>
                <a:schemeClr val="accent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grpSp>
          <p:nvGrpSpPr>
            <p:cNvPr id="17" name="Group 43"/>
            <p:cNvGrpSpPr>
              <a:grpSpLocks/>
            </p:cNvGrpSpPr>
            <p:nvPr/>
          </p:nvGrpSpPr>
          <p:grpSpPr bwMode="auto">
            <a:xfrm>
              <a:off x="1228" y="2085"/>
              <a:ext cx="727" cy="477"/>
              <a:chOff x="1237" y="2047"/>
              <a:chExt cx="727" cy="477"/>
            </a:xfrm>
          </p:grpSpPr>
          <p:sp>
            <p:nvSpPr>
              <p:cNvPr id="19" name="Freeform 37"/>
              <p:cNvSpPr>
                <a:spLocks/>
              </p:cNvSpPr>
              <p:nvPr/>
            </p:nvSpPr>
            <p:spPr bwMode="auto">
              <a:xfrm>
                <a:off x="1237" y="2053"/>
                <a:ext cx="727" cy="456"/>
              </a:xfrm>
              <a:custGeom>
                <a:avLst/>
                <a:gdLst>
                  <a:gd name="T0" fmla="*/ 0 w 1815"/>
                  <a:gd name="T1" fmla="*/ 228 h 456"/>
                  <a:gd name="T2" fmla="*/ 454 w 1815"/>
                  <a:gd name="T3" fmla="*/ 1 h 456"/>
                  <a:gd name="T4" fmla="*/ 907 w 1815"/>
                  <a:gd name="T5" fmla="*/ 222 h 456"/>
                  <a:gd name="T6" fmla="*/ 1361 w 1815"/>
                  <a:gd name="T7" fmla="*/ 455 h 456"/>
                  <a:gd name="T8" fmla="*/ 1815 w 1815"/>
                  <a:gd name="T9" fmla="*/ 228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5" h="456">
                    <a:moveTo>
                      <a:pt x="0" y="228"/>
                    </a:moveTo>
                    <a:cubicBezTo>
                      <a:pt x="151" y="114"/>
                      <a:pt x="303" y="2"/>
                      <a:pt x="454" y="1"/>
                    </a:cubicBezTo>
                    <a:cubicBezTo>
                      <a:pt x="605" y="0"/>
                      <a:pt x="762" y="132"/>
                      <a:pt x="907" y="222"/>
                    </a:cubicBezTo>
                    <a:cubicBezTo>
                      <a:pt x="1054" y="316"/>
                      <a:pt x="1210" y="454"/>
                      <a:pt x="1361" y="455"/>
                    </a:cubicBezTo>
                    <a:cubicBezTo>
                      <a:pt x="1512" y="456"/>
                      <a:pt x="1663" y="341"/>
                      <a:pt x="1815" y="228"/>
                    </a:cubicBezTo>
                  </a:path>
                </a:pathLst>
              </a:custGeom>
              <a:gradFill rotWithShape="1">
                <a:gsLst>
                  <a:gs pos="0">
                    <a:srgbClr val="3366FF">
                      <a:alpha val="67000"/>
                    </a:srgbClr>
                  </a:gs>
                  <a:gs pos="25000">
                    <a:srgbClr val="01A78F">
                      <a:alpha val="61000"/>
                    </a:srgbClr>
                  </a:gs>
                  <a:gs pos="50000">
                    <a:srgbClr val="FFFF00">
                      <a:alpha val="55000"/>
                    </a:srgbClr>
                  </a:gs>
                  <a:gs pos="75000">
                    <a:srgbClr val="FF6633">
                      <a:alpha val="48999"/>
                    </a:srgbClr>
                  </a:gs>
                  <a:gs pos="100000">
                    <a:srgbClr val="FF3399">
                      <a:alpha val="42999"/>
                    </a:srgbClr>
                  </a:gs>
                </a:gsLst>
                <a:lin ang="5400000" scaled="1"/>
              </a:gradFill>
              <a:ln w="3175" cmpd="sng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20" name="Freeform 38"/>
              <p:cNvSpPr>
                <a:spLocks/>
              </p:cNvSpPr>
              <p:nvPr/>
            </p:nvSpPr>
            <p:spPr bwMode="auto">
              <a:xfrm>
                <a:off x="1434" y="2047"/>
                <a:ext cx="412" cy="477"/>
              </a:xfrm>
              <a:custGeom>
                <a:avLst/>
                <a:gdLst>
                  <a:gd name="T0" fmla="*/ 0 w 412"/>
                  <a:gd name="T1" fmla="*/ 3 h 477"/>
                  <a:gd name="T2" fmla="*/ 111 w 412"/>
                  <a:gd name="T3" fmla="*/ 6 h 477"/>
                  <a:gd name="T4" fmla="*/ 339 w 412"/>
                  <a:gd name="T5" fmla="*/ 360 h 477"/>
                  <a:gd name="T6" fmla="*/ 408 w 412"/>
                  <a:gd name="T7" fmla="*/ 419 h 477"/>
                  <a:gd name="T8" fmla="*/ 314 w 412"/>
                  <a:gd name="T9" fmla="*/ 440 h 477"/>
                  <a:gd name="T10" fmla="*/ 156 w 412"/>
                  <a:gd name="T11" fmla="*/ 195 h 477"/>
                  <a:gd name="T12" fmla="*/ 59 w 412"/>
                  <a:gd name="T13" fmla="*/ 47 h 477"/>
                  <a:gd name="T14" fmla="*/ 0 w 412"/>
                  <a:gd name="T15" fmla="*/ 3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2" h="477">
                    <a:moveTo>
                      <a:pt x="0" y="3"/>
                    </a:moveTo>
                    <a:cubicBezTo>
                      <a:pt x="47" y="0"/>
                      <a:pt x="50" y="3"/>
                      <a:pt x="111" y="6"/>
                    </a:cubicBezTo>
                    <a:cubicBezTo>
                      <a:pt x="161" y="31"/>
                      <a:pt x="290" y="291"/>
                      <a:pt x="339" y="360"/>
                    </a:cubicBezTo>
                    <a:cubicBezTo>
                      <a:pt x="388" y="429"/>
                      <a:pt x="412" y="406"/>
                      <a:pt x="408" y="419"/>
                    </a:cubicBezTo>
                    <a:cubicBezTo>
                      <a:pt x="404" y="432"/>
                      <a:pt x="356" y="477"/>
                      <a:pt x="314" y="440"/>
                    </a:cubicBezTo>
                    <a:cubicBezTo>
                      <a:pt x="272" y="403"/>
                      <a:pt x="198" y="260"/>
                      <a:pt x="156" y="195"/>
                    </a:cubicBezTo>
                    <a:cubicBezTo>
                      <a:pt x="114" y="130"/>
                      <a:pt x="85" y="79"/>
                      <a:pt x="59" y="47"/>
                    </a:cubicBezTo>
                    <a:cubicBezTo>
                      <a:pt x="33" y="15"/>
                      <a:pt x="26" y="12"/>
                      <a:pt x="0" y="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66FF">
                      <a:alpha val="67000"/>
                    </a:srgbClr>
                  </a:gs>
                  <a:gs pos="25000">
                    <a:srgbClr val="01A78F">
                      <a:alpha val="61000"/>
                    </a:srgbClr>
                  </a:gs>
                  <a:gs pos="50000">
                    <a:srgbClr val="FFFF00">
                      <a:alpha val="55000"/>
                    </a:srgbClr>
                  </a:gs>
                  <a:gs pos="75000">
                    <a:srgbClr val="FF6633">
                      <a:alpha val="48999"/>
                    </a:srgbClr>
                  </a:gs>
                  <a:gs pos="100000">
                    <a:srgbClr val="FF3399">
                      <a:alpha val="42999"/>
                    </a:srgbClr>
                  </a:gs>
                </a:gsLst>
                <a:lin ang="5400000" scaled="1"/>
              </a:gra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</p:grpSp>
        <p:sp>
          <p:nvSpPr>
            <p:cNvPr id="18" name="Freeform 30"/>
            <p:cNvSpPr>
              <a:spLocks/>
            </p:cNvSpPr>
            <p:nvPr/>
          </p:nvSpPr>
          <p:spPr bwMode="auto">
            <a:xfrm>
              <a:off x="2143" y="2103"/>
              <a:ext cx="412" cy="477"/>
            </a:xfrm>
            <a:custGeom>
              <a:avLst/>
              <a:gdLst>
                <a:gd name="T0" fmla="*/ 0 w 412"/>
                <a:gd name="T1" fmla="*/ 3 h 477"/>
                <a:gd name="T2" fmla="*/ 111 w 412"/>
                <a:gd name="T3" fmla="*/ 6 h 477"/>
                <a:gd name="T4" fmla="*/ 339 w 412"/>
                <a:gd name="T5" fmla="*/ 360 h 477"/>
                <a:gd name="T6" fmla="*/ 408 w 412"/>
                <a:gd name="T7" fmla="*/ 419 h 477"/>
                <a:gd name="T8" fmla="*/ 314 w 412"/>
                <a:gd name="T9" fmla="*/ 440 h 477"/>
                <a:gd name="T10" fmla="*/ 156 w 412"/>
                <a:gd name="T11" fmla="*/ 195 h 477"/>
                <a:gd name="T12" fmla="*/ 59 w 412"/>
                <a:gd name="T13" fmla="*/ 47 h 477"/>
                <a:gd name="T14" fmla="*/ 0 w 412"/>
                <a:gd name="T15" fmla="*/ 3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2" h="477">
                  <a:moveTo>
                    <a:pt x="0" y="3"/>
                  </a:moveTo>
                  <a:cubicBezTo>
                    <a:pt x="47" y="0"/>
                    <a:pt x="50" y="3"/>
                    <a:pt x="111" y="6"/>
                  </a:cubicBezTo>
                  <a:cubicBezTo>
                    <a:pt x="161" y="31"/>
                    <a:pt x="290" y="291"/>
                    <a:pt x="339" y="360"/>
                  </a:cubicBezTo>
                  <a:cubicBezTo>
                    <a:pt x="388" y="429"/>
                    <a:pt x="412" y="406"/>
                    <a:pt x="408" y="419"/>
                  </a:cubicBezTo>
                  <a:cubicBezTo>
                    <a:pt x="404" y="432"/>
                    <a:pt x="356" y="477"/>
                    <a:pt x="314" y="440"/>
                  </a:cubicBezTo>
                  <a:cubicBezTo>
                    <a:pt x="272" y="403"/>
                    <a:pt x="198" y="260"/>
                    <a:pt x="156" y="195"/>
                  </a:cubicBezTo>
                  <a:cubicBezTo>
                    <a:pt x="114" y="130"/>
                    <a:pt x="85" y="79"/>
                    <a:pt x="59" y="47"/>
                  </a:cubicBezTo>
                  <a:cubicBezTo>
                    <a:pt x="33" y="15"/>
                    <a:pt x="26" y="12"/>
                    <a:pt x="0" y="3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FF">
                    <a:alpha val="67000"/>
                  </a:srgbClr>
                </a:gs>
                <a:gs pos="25000">
                  <a:srgbClr val="01A78F">
                    <a:alpha val="61000"/>
                  </a:srgbClr>
                </a:gs>
                <a:gs pos="50000">
                  <a:srgbClr val="FFFF00">
                    <a:alpha val="55000"/>
                  </a:srgbClr>
                </a:gs>
                <a:gs pos="75000">
                  <a:srgbClr val="FF6633">
                    <a:alpha val="48999"/>
                  </a:srgbClr>
                </a:gs>
                <a:gs pos="100000">
                  <a:srgbClr val="FF3399">
                    <a:alpha val="42999"/>
                  </a:srgbClr>
                </a:gs>
              </a:gsLst>
              <a:lin ang="5400000" scaled="1"/>
            </a:gra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588426" y="5439900"/>
            <a:ext cx="5342416" cy="727071"/>
            <a:chOff x="2021391" y="5163207"/>
            <a:chExt cx="5342416" cy="727071"/>
          </a:xfrm>
        </p:grpSpPr>
        <p:sp>
          <p:nvSpPr>
            <p:cNvPr id="22" name="Freeform 73"/>
            <p:cNvSpPr>
              <a:spLocks/>
            </p:cNvSpPr>
            <p:nvPr/>
          </p:nvSpPr>
          <p:spPr bwMode="auto">
            <a:xfrm>
              <a:off x="5583615" y="5166378"/>
              <a:ext cx="1780192" cy="723900"/>
            </a:xfrm>
            <a:custGeom>
              <a:avLst/>
              <a:gdLst>
                <a:gd name="T0" fmla="*/ 0 w 766"/>
                <a:gd name="T1" fmla="*/ 228 h 456"/>
                <a:gd name="T2" fmla="*/ 490 w 766"/>
                <a:gd name="T3" fmla="*/ 1 h 456"/>
                <a:gd name="T4" fmla="*/ 977 w 766"/>
                <a:gd name="T5" fmla="*/ 222 h 456"/>
                <a:gd name="T6" fmla="*/ 1467 w 766"/>
                <a:gd name="T7" fmla="*/ 455 h 456"/>
                <a:gd name="T8" fmla="*/ 1954 w 766"/>
                <a:gd name="T9" fmla="*/ 227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6" h="456">
                  <a:moveTo>
                    <a:pt x="0" y="228"/>
                  </a:moveTo>
                  <a:cubicBezTo>
                    <a:pt x="64" y="114"/>
                    <a:pt x="128" y="2"/>
                    <a:pt x="192" y="1"/>
                  </a:cubicBezTo>
                  <a:cubicBezTo>
                    <a:pt x="256" y="0"/>
                    <a:pt x="322" y="132"/>
                    <a:pt x="383" y="222"/>
                  </a:cubicBezTo>
                  <a:cubicBezTo>
                    <a:pt x="445" y="316"/>
                    <a:pt x="511" y="454"/>
                    <a:pt x="575" y="455"/>
                  </a:cubicBezTo>
                  <a:cubicBezTo>
                    <a:pt x="639" y="456"/>
                    <a:pt x="702" y="340"/>
                    <a:pt x="766" y="227"/>
                  </a:cubicBezTo>
                </a:path>
              </a:pathLst>
            </a:custGeom>
            <a:noFill/>
            <a:ln w="152400" cmpd="sng">
              <a:solidFill>
                <a:srgbClr val="FF3300">
                  <a:alpha val="5294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grpSp>
          <p:nvGrpSpPr>
            <p:cNvPr id="24" name="Group 77"/>
            <p:cNvGrpSpPr>
              <a:grpSpLocks/>
            </p:cNvGrpSpPr>
            <p:nvPr/>
          </p:nvGrpSpPr>
          <p:grpSpPr bwMode="auto">
            <a:xfrm>
              <a:off x="2021391" y="5163207"/>
              <a:ext cx="3560385" cy="725488"/>
              <a:chOff x="1284" y="3148"/>
              <a:chExt cx="1936" cy="457"/>
            </a:xfrm>
          </p:grpSpPr>
          <p:sp>
            <p:nvSpPr>
              <p:cNvPr id="25" name="Freeform 75"/>
              <p:cNvSpPr>
                <a:spLocks/>
              </p:cNvSpPr>
              <p:nvPr/>
            </p:nvSpPr>
            <p:spPr bwMode="auto">
              <a:xfrm>
                <a:off x="1284" y="3149"/>
                <a:ext cx="968" cy="456"/>
              </a:xfrm>
              <a:custGeom>
                <a:avLst/>
                <a:gdLst>
                  <a:gd name="T0" fmla="*/ 0 w 766"/>
                  <a:gd name="T1" fmla="*/ 228 h 456"/>
                  <a:gd name="T2" fmla="*/ 490 w 766"/>
                  <a:gd name="T3" fmla="*/ 1 h 456"/>
                  <a:gd name="T4" fmla="*/ 977 w 766"/>
                  <a:gd name="T5" fmla="*/ 222 h 456"/>
                  <a:gd name="T6" fmla="*/ 1467 w 766"/>
                  <a:gd name="T7" fmla="*/ 455 h 456"/>
                  <a:gd name="T8" fmla="*/ 1954 w 766"/>
                  <a:gd name="T9" fmla="*/ 227 h 4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6" h="456">
                    <a:moveTo>
                      <a:pt x="0" y="228"/>
                    </a:moveTo>
                    <a:cubicBezTo>
                      <a:pt x="64" y="114"/>
                      <a:pt x="128" y="2"/>
                      <a:pt x="192" y="1"/>
                    </a:cubicBezTo>
                    <a:cubicBezTo>
                      <a:pt x="256" y="0"/>
                      <a:pt x="322" y="132"/>
                      <a:pt x="383" y="222"/>
                    </a:cubicBezTo>
                    <a:cubicBezTo>
                      <a:pt x="445" y="316"/>
                      <a:pt x="511" y="454"/>
                      <a:pt x="575" y="455"/>
                    </a:cubicBezTo>
                    <a:cubicBezTo>
                      <a:pt x="639" y="456"/>
                      <a:pt x="702" y="340"/>
                      <a:pt x="766" y="227"/>
                    </a:cubicBezTo>
                  </a:path>
                </a:pathLst>
              </a:custGeom>
              <a:noFill/>
              <a:ln w="152400" cmpd="sng">
                <a:solidFill>
                  <a:srgbClr val="FF3300">
                    <a:alpha val="52940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26" name="Freeform 76"/>
              <p:cNvSpPr>
                <a:spLocks/>
              </p:cNvSpPr>
              <p:nvPr/>
            </p:nvSpPr>
            <p:spPr bwMode="auto">
              <a:xfrm>
                <a:off x="2252" y="3148"/>
                <a:ext cx="968" cy="456"/>
              </a:xfrm>
              <a:custGeom>
                <a:avLst/>
                <a:gdLst>
                  <a:gd name="T0" fmla="*/ 0 w 766"/>
                  <a:gd name="T1" fmla="*/ 228 h 456"/>
                  <a:gd name="T2" fmla="*/ 490 w 766"/>
                  <a:gd name="T3" fmla="*/ 1 h 456"/>
                  <a:gd name="T4" fmla="*/ 977 w 766"/>
                  <a:gd name="T5" fmla="*/ 222 h 456"/>
                  <a:gd name="T6" fmla="*/ 1467 w 766"/>
                  <a:gd name="T7" fmla="*/ 455 h 456"/>
                  <a:gd name="T8" fmla="*/ 1954 w 766"/>
                  <a:gd name="T9" fmla="*/ 227 h 4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6" h="456">
                    <a:moveTo>
                      <a:pt x="0" y="228"/>
                    </a:moveTo>
                    <a:cubicBezTo>
                      <a:pt x="64" y="114"/>
                      <a:pt x="128" y="2"/>
                      <a:pt x="192" y="1"/>
                    </a:cubicBezTo>
                    <a:cubicBezTo>
                      <a:pt x="256" y="0"/>
                      <a:pt x="322" y="132"/>
                      <a:pt x="383" y="222"/>
                    </a:cubicBezTo>
                    <a:cubicBezTo>
                      <a:pt x="445" y="316"/>
                      <a:pt x="511" y="454"/>
                      <a:pt x="575" y="455"/>
                    </a:cubicBezTo>
                    <a:cubicBezTo>
                      <a:pt x="639" y="456"/>
                      <a:pt x="702" y="340"/>
                      <a:pt x="766" y="227"/>
                    </a:cubicBezTo>
                  </a:path>
                </a:pathLst>
              </a:custGeom>
              <a:noFill/>
              <a:ln w="152400" cmpd="sng">
                <a:solidFill>
                  <a:srgbClr val="FF3300">
                    <a:alpha val="52940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</p:grpSp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de-AT" dirty="0" smtClean="0"/>
              <a:t>Grundlagen</a:t>
            </a:r>
            <a:endParaRPr lang="de-AT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755576" y="846609"/>
            <a:ext cx="838842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de-AT" sz="2400" b="1" dirty="0" smtClean="0">
                <a:latin typeface="Arial" pitchFamily="34" charset="0"/>
              </a:rPr>
              <a:t>Infrarotstrahlung</a:t>
            </a:r>
            <a:endParaRPr lang="de-AT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4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asterfolie LFK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958</Words>
  <Application>Microsoft Office PowerPoint</Application>
  <PresentationFormat>Bildschirmpräsentation (4:3)</PresentationFormat>
  <Paragraphs>329</Paragraphs>
  <Slides>54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0" baseType="lpstr">
      <vt:lpstr>Arial</vt:lpstr>
      <vt:lpstr>Calibri</vt:lpstr>
      <vt:lpstr>Times New Roman</vt:lpstr>
      <vt:lpstr>Verdana</vt:lpstr>
      <vt:lpstr>Wingdings</vt:lpstr>
      <vt:lpstr>1_Masterfolie LFK</vt:lpstr>
      <vt:lpstr>Wärmebildkamera</vt:lpstr>
      <vt:lpstr>Kamera activ photonics            320 micro OÖ</vt:lpstr>
      <vt:lpstr>Kamera activ photonics            320 micro OÖ</vt:lpstr>
      <vt:lpstr>Kamera activ photonics            320 micro OÖ</vt:lpstr>
      <vt:lpstr>Kamera activ photonics            320 micro OÖ</vt:lpstr>
      <vt:lpstr>Themen – Teil 2</vt:lpstr>
      <vt:lpstr>Grundlagen</vt:lpstr>
      <vt:lpstr>Grundlagen</vt:lpstr>
      <vt:lpstr>Grundlagen</vt:lpstr>
      <vt:lpstr>Funktionsprinzip</vt:lpstr>
      <vt:lpstr>Funktionsprinzip</vt:lpstr>
      <vt:lpstr>Funktionsprinzip</vt:lpstr>
      <vt:lpstr>Funktionsprinzip</vt:lpstr>
      <vt:lpstr>Funktionsprinzip</vt:lpstr>
      <vt:lpstr>Funktionsprinzip</vt:lpstr>
      <vt:lpstr>Funktionsprinzip</vt:lpstr>
      <vt:lpstr>Funktionsprinzip</vt:lpstr>
      <vt:lpstr>Funktionsprinzip</vt:lpstr>
      <vt:lpstr>Einsatzgrundsätze</vt:lpstr>
      <vt:lpstr>Einsatzgrundsätze</vt:lpstr>
      <vt:lpstr>Einsatzgrundsätze</vt:lpstr>
      <vt:lpstr>Einsatzgrundsätze</vt:lpstr>
      <vt:lpstr>Einsatzgrundsätze</vt:lpstr>
      <vt:lpstr>Einsatzgrundsätze</vt:lpstr>
      <vt:lpstr>Einsatzgrundsätze</vt:lpstr>
      <vt:lpstr>Einsatzgrundsätze</vt:lpstr>
      <vt:lpstr>Einsatzgrundsätze</vt:lpstr>
      <vt:lpstr>Einsatzgrundsätze</vt:lpstr>
      <vt:lpstr>Würfelblick</vt:lpstr>
      <vt:lpstr>Einsatzgrundsätze</vt:lpstr>
      <vt:lpstr>Einsatzgrundsätze</vt:lpstr>
      <vt:lpstr>Einsatzgrundsätze</vt:lpstr>
      <vt:lpstr>Einsatzgrundsätze</vt:lpstr>
      <vt:lpstr>Einsatzgrundsätze</vt:lpstr>
      <vt:lpstr>Einsatzgrundsätze</vt:lpstr>
      <vt:lpstr>Einsatzgrundsätze</vt:lpstr>
      <vt:lpstr>Einsatzgrundsätze</vt:lpstr>
      <vt:lpstr>Einsatzmöglichkeiten</vt:lpstr>
      <vt:lpstr>Einsatzmöglichkeiten</vt:lpstr>
      <vt:lpstr>Einsatzgrenzen</vt:lpstr>
      <vt:lpstr>Fazit WBK</vt:lpstr>
      <vt:lpstr>Fazit WBK</vt:lpstr>
      <vt:lpstr>Fazit WBK</vt:lpstr>
      <vt:lpstr>Anwendungsbeispiele</vt:lpstr>
      <vt:lpstr>Anwendungsbeispiele</vt:lpstr>
      <vt:lpstr>Anwendungsbeispiele</vt:lpstr>
      <vt:lpstr>Anwendungsbeispiele</vt:lpstr>
      <vt:lpstr>Anwendungsbeispiele</vt:lpstr>
      <vt:lpstr>Anwendungsbeispiele</vt:lpstr>
      <vt:lpstr>Anwendungsbeispiele</vt:lpstr>
      <vt:lpstr>Anwendungsbeispiele</vt:lpstr>
      <vt:lpstr>Anwendungsbeispiele</vt:lpstr>
      <vt:lpstr>Anwendungsbeispiele</vt:lpstr>
      <vt:lpstr>Anwendungsbeispiele</vt:lpstr>
    </vt:vector>
  </TitlesOfParts>
  <Company>Oö. LFV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Buchbauer Michael</dc:creator>
  <cp:lastModifiedBy>Voglhuber Markus</cp:lastModifiedBy>
  <cp:revision>127</cp:revision>
  <cp:lastPrinted>2015-01-12T18:37:32Z</cp:lastPrinted>
  <dcterms:created xsi:type="dcterms:W3CDTF">2014-07-24T11:16:27Z</dcterms:created>
  <dcterms:modified xsi:type="dcterms:W3CDTF">2015-02-06T08:43:51Z</dcterms:modified>
</cp:coreProperties>
</file>